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8" r:id="rId4"/>
    <p:sldId id="296" r:id="rId5"/>
    <p:sldId id="289" r:id="rId6"/>
    <p:sldId id="297" r:id="rId7"/>
    <p:sldId id="298" r:id="rId8"/>
    <p:sldId id="299" r:id="rId9"/>
    <p:sldId id="290" r:id="rId10"/>
    <p:sldId id="293" r:id="rId11"/>
    <p:sldId id="301" r:id="rId12"/>
    <p:sldId id="302" r:id="rId13"/>
    <p:sldId id="292" r:id="rId14"/>
    <p:sldId id="300" r:id="rId15"/>
    <p:sldId id="294" r:id="rId16"/>
    <p:sldId id="29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5182"/>
    <a:srgbClr val="507BBF"/>
    <a:srgbClr val="7093CB"/>
    <a:srgbClr val="1E3252"/>
    <a:srgbClr val="007095"/>
    <a:srgbClr val="393939"/>
    <a:srgbClr val="04396C"/>
    <a:srgbClr val="6497B1"/>
    <a:srgbClr val="AEAFA9"/>
    <a:srgbClr val="418A9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p:transition spd="slow" advClick="0" advTm="1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p:transition spd="slow" advClick="0" advTm="1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p:transition spd="slow" advClick="0" advTm="1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p:transition spd="slow" advClick="0" advTm="1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953467" y="855633"/>
            <a:ext cx="5142400" cy="14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953467" y="2064333"/>
            <a:ext cx="5142400" cy="18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953467" y="4599800"/>
            <a:ext cx="51424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333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n" sz="1333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n" sz="1333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en" sz="1333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1333" b="1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  <p:extLst>
      <p:ext uri="{BB962C8B-B14F-4D97-AF65-F5344CB8AC3E}">
        <p14:creationId xmlns:p14="http://schemas.microsoft.com/office/powerpoint/2010/main" val="307932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p:transition spd="slow" advClick="0" advTm="1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p:transition spd="slow" advClick="0" advTm="1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p:transition spd="slow" advClick="0" advTm="1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p:transition spd="slow" advClick="0" advTm="1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p:transition spd="slow" advClick="0" advTm="1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p:transition spd="slow" advClick="0" advTm="1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p:transition spd="slow" advClick="0" advTm="1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p:transition spd="slow" advClick="0" advTm="1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C85567D-AB5D-4AC7-81EF-B47DBFAE57A2}" type="datetimeFigureOut">
              <a:rPr lang="ko-KR" altLang="en-US" smtClean="0"/>
              <a:pPr/>
              <a:t>2023-08-17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ransition spd="slow" advClick="0" advTm="1000">
    <p:fade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3517413" y="2676872"/>
            <a:ext cx="5157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신조어 </a:t>
            </a:r>
            <a:r>
              <a:rPr lang="ko-KR" altLang="en-US" sz="4800" b="1" spc="-3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챗봇</a:t>
            </a:r>
            <a:r>
              <a:rPr lang="ko-KR" altLang="en-US" sz="48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기획서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3788324" y="4346555"/>
            <a:ext cx="4615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송태인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김준호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박성민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서승수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최영현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한형진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p:transition spd="slow" advClick="0" advTm="1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Logic Flow</a:t>
            </a:r>
            <a:endParaRPr lang="ko-KR" altLang="en-US" sz="3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10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 </a:t>
            </a:r>
            <a:endParaRPr lang="ko-KR" altLang="en-US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462693"/>
      </p:ext>
    </p:extLst>
  </p:cSld>
  <p:clrMapOvr>
    <a:masterClrMapping/>
  </p:clrMapOvr>
  <p:transition spd="slow" advClick="0" advTm="1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86753" y="1297432"/>
            <a:ext cx="2294562" cy="618042"/>
            <a:chOff x="261570" y="1330684"/>
            <a:chExt cx="2294562" cy="618042"/>
          </a:xfrm>
          <a:effectLst/>
        </p:grpSpPr>
        <p:sp>
          <p:nvSpPr>
            <p:cNvPr id="7" name="모서리가 둥근 직사각형 6"/>
            <p:cNvSpPr/>
            <p:nvPr/>
          </p:nvSpPr>
          <p:spPr>
            <a:xfrm>
              <a:off x="261570" y="1330684"/>
              <a:ext cx="2294562" cy="61804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1570" y="1330684"/>
              <a:ext cx="2294562" cy="582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Input  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문장 입력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271113" y="2997066"/>
            <a:ext cx="2294562" cy="618042"/>
            <a:chOff x="261570" y="1330684"/>
            <a:chExt cx="2294562" cy="618042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261570" y="1330684"/>
              <a:ext cx="2294562" cy="61804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1570" y="1330684"/>
              <a:ext cx="2294562" cy="582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Pre-Trained Model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신조어 단어 유사도 확인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353062" y="3830163"/>
            <a:ext cx="2294562" cy="619411"/>
            <a:chOff x="261570" y="1329315"/>
            <a:chExt cx="2294562" cy="619411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61570" y="1330684"/>
              <a:ext cx="2294562" cy="61804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1570" y="1329315"/>
              <a:ext cx="2294562" cy="582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신조어 단어를 보편적 단어로 </a:t>
              </a:r>
              <a:endPara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치환 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647624" y="5489642"/>
            <a:ext cx="2294562" cy="58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Output</a:t>
            </a:r>
          </a:p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신조어 뜻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+ 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선택된 문장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1147634" y="2151571"/>
            <a:ext cx="2294562" cy="618042"/>
            <a:chOff x="261570" y="1330684"/>
            <a:chExt cx="2294562" cy="618042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261570" y="1330684"/>
              <a:ext cx="2294562" cy="61804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1570" y="1330684"/>
              <a:ext cx="2294562" cy="582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Tokenizer</a:t>
              </a:r>
              <a:r>
                <a:rPr lang="ko-KR" altLang="en-US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를 통해</a:t>
              </a:r>
              <a:endPara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문장 </a:t>
              </a:r>
              <a:r>
                <a:rPr lang="en-US" altLang="ko-KR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Corpus </a:t>
              </a:r>
              <a:r>
                <a:rPr lang="ko-KR" altLang="en-US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분리</a:t>
              </a:r>
              <a:endPara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44" name="모서리가 둥근 직사각형 43"/>
          <p:cNvSpPr/>
          <p:nvPr/>
        </p:nvSpPr>
        <p:spPr>
          <a:xfrm>
            <a:off x="4565675" y="4664964"/>
            <a:ext cx="2294562" cy="6180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605478" y="4686421"/>
            <a:ext cx="2294562" cy="58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치환된 문장이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이상일 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문맥에 자연스러운 문장 선택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11326" y="1306076"/>
            <a:ext cx="2294562" cy="618042"/>
          </a:xfrm>
          <a:prstGeom prst="roundRect">
            <a:avLst/>
          </a:prstGeom>
          <a:noFill/>
          <a:ln w="57150">
            <a:solidFill>
              <a:srgbClr val="04396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137360" y="2166167"/>
            <a:ext cx="2294562" cy="618042"/>
          </a:xfrm>
          <a:prstGeom prst="roundRect">
            <a:avLst/>
          </a:prstGeom>
          <a:noFill/>
          <a:ln w="57150">
            <a:solidFill>
              <a:srgbClr val="04396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2271113" y="2990848"/>
            <a:ext cx="2294562" cy="618042"/>
          </a:xfrm>
          <a:prstGeom prst="roundRect">
            <a:avLst/>
          </a:prstGeom>
          <a:noFill/>
          <a:ln w="57150">
            <a:solidFill>
              <a:srgbClr val="04396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4585577" y="4691958"/>
            <a:ext cx="2294562" cy="618042"/>
          </a:xfrm>
          <a:prstGeom prst="roundRect">
            <a:avLst/>
          </a:prstGeom>
          <a:noFill/>
          <a:ln w="57150">
            <a:solidFill>
              <a:srgbClr val="04396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5647624" y="5483534"/>
            <a:ext cx="2294562" cy="618042"/>
          </a:xfrm>
          <a:prstGeom prst="roundRect">
            <a:avLst/>
          </a:prstGeom>
          <a:noFill/>
          <a:ln w="57150">
            <a:solidFill>
              <a:srgbClr val="04396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3353062" y="3852989"/>
            <a:ext cx="2294562" cy="618042"/>
          </a:xfrm>
          <a:prstGeom prst="roundRect">
            <a:avLst/>
          </a:prstGeom>
          <a:noFill/>
          <a:ln w="57150">
            <a:solidFill>
              <a:srgbClr val="04396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아래쪽 화살표 50"/>
          <p:cNvSpPr/>
          <p:nvPr/>
        </p:nvSpPr>
        <p:spPr>
          <a:xfrm rot="18728815">
            <a:off x="2078148" y="1383348"/>
            <a:ext cx="644200" cy="5812150"/>
          </a:xfrm>
          <a:custGeom>
            <a:avLst/>
            <a:gdLst>
              <a:gd name="connsiteX0" fmla="*/ 0 w 644200"/>
              <a:gd name="connsiteY0" fmla="*/ 5490387 h 5812487"/>
              <a:gd name="connsiteX1" fmla="*/ 161050 w 644200"/>
              <a:gd name="connsiteY1" fmla="*/ 5490387 h 5812487"/>
              <a:gd name="connsiteX2" fmla="*/ 161050 w 644200"/>
              <a:gd name="connsiteY2" fmla="*/ 0 h 5812487"/>
              <a:gd name="connsiteX3" fmla="*/ 483150 w 644200"/>
              <a:gd name="connsiteY3" fmla="*/ 0 h 5812487"/>
              <a:gd name="connsiteX4" fmla="*/ 483150 w 644200"/>
              <a:gd name="connsiteY4" fmla="*/ 5490387 h 5812487"/>
              <a:gd name="connsiteX5" fmla="*/ 644200 w 644200"/>
              <a:gd name="connsiteY5" fmla="*/ 5490387 h 5812487"/>
              <a:gd name="connsiteX6" fmla="*/ 322100 w 644200"/>
              <a:gd name="connsiteY6" fmla="*/ 5812487 h 5812487"/>
              <a:gd name="connsiteX7" fmla="*/ 0 w 644200"/>
              <a:gd name="connsiteY7" fmla="*/ 5490387 h 5812487"/>
              <a:gd name="connsiteX0" fmla="*/ 0 w 644200"/>
              <a:gd name="connsiteY0" fmla="*/ 5490387 h 5812487"/>
              <a:gd name="connsiteX1" fmla="*/ 161050 w 644200"/>
              <a:gd name="connsiteY1" fmla="*/ 5490387 h 5812487"/>
              <a:gd name="connsiteX2" fmla="*/ 161050 w 644200"/>
              <a:gd name="connsiteY2" fmla="*/ 0 h 5812487"/>
              <a:gd name="connsiteX3" fmla="*/ 344926 w 644200"/>
              <a:gd name="connsiteY3" fmla="*/ 383 h 5812487"/>
              <a:gd name="connsiteX4" fmla="*/ 483150 w 644200"/>
              <a:gd name="connsiteY4" fmla="*/ 5490387 h 5812487"/>
              <a:gd name="connsiteX5" fmla="*/ 644200 w 644200"/>
              <a:gd name="connsiteY5" fmla="*/ 5490387 h 5812487"/>
              <a:gd name="connsiteX6" fmla="*/ 322100 w 644200"/>
              <a:gd name="connsiteY6" fmla="*/ 5812487 h 5812487"/>
              <a:gd name="connsiteX7" fmla="*/ 0 w 644200"/>
              <a:gd name="connsiteY7" fmla="*/ 5490387 h 5812487"/>
              <a:gd name="connsiteX0" fmla="*/ 0 w 644200"/>
              <a:gd name="connsiteY0" fmla="*/ 5490050 h 5812150"/>
              <a:gd name="connsiteX1" fmla="*/ 161050 w 644200"/>
              <a:gd name="connsiteY1" fmla="*/ 5490050 h 5812150"/>
              <a:gd name="connsiteX2" fmla="*/ 313786 w 644200"/>
              <a:gd name="connsiteY2" fmla="*/ 0 h 5812150"/>
              <a:gd name="connsiteX3" fmla="*/ 344926 w 644200"/>
              <a:gd name="connsiteY3" fmla="*/ 46 h 5812150"/>
              <a:gd name="connsiteX4" fmla="*/ 483150 w 644200"/>
              <a:gd name="connsiteY4" fmla="*/ 5490050 h 5812150"/>
              <a:gd name="connsiteX5" fmla="*/ 644200 w 644200"/>
              <a:gd name="connsiteY5" fmla="*/ 5490050 h 5812150"/>
              <a:gd name="connsiteX6" fmla="*/ 322100 w 644200"/>
              <a:gd name="connsiteY6" fmla="*/ 5812150 h 5812150"/>
              <a:gd name="connsiteX7" fmla="*/ 0 w 644200"/>
              <a:gd name="connsiteY7" fmla="*/ 5490050 h 5812150"/>
              <a:gd name="connsiteX0" fmla="*/ 0 w 644200"/>
              <a:gd name="connsiteY0" fmla="*/ 5490050 h 5812150"/>
              <a:gd name="connsiteX1" fmla="*/ 161050 w 644200"/>
              <a:gd name="connsiteY1" fmla="*/ 5490050 h 5812150"/>
              <a:gd name="connsiteX2" fmla="*/ 313786 w 644200"/>
              <a:gd name="connsiteY2" fmla="*/ 0 h 5812150"/>
              <a:gd name="connsiteX3" fmla="*/ 322796 w 644200"/>
              <a:gd name="connsiteY3" fmla="*/ 6218 h 5812150"/>
              <a:gd name="connsiteX4" fmla="*/ 483150 w 644200"/>
              <a:gd name="connsiteY4" fmla="*/ 5490050 h 5812150"/>
              <a:gd name="connsiteX5" fmla="*/ 644200 w 644200"/>
              <a:gd name="connsiteY5" fmla="*/ 5490050 h 5812150"/>
              <a:gd name="connsiteX6" fmla="*/ 322100 w 644200"/>
              <a:gd name="connsiteY6" fmla="*/ 5812150 h 5812150"/>
              <a:gd name="connsiteX7" fmla="*/ 0 w 644200"/>
              <a:gd name="connsiteY7" fmla="*/ 5490050 h 581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200" h="5812150">
                <a:moveTo>
                  <a:pt x="0" y="5490050"/>
                </a:moveTo>
                <a:lnTo>
                  <a:pt x="161050" y="5490050"/>
                </a:lnTo>
                <a:lnTo>
                  <a:pt x="313786" y="0"/>
                </a:lnTo>
                <a:lnTo>
                  <a:pt x="322796" y="6218"/>
                </a:lnTo>
                <a:lnTo>
                  <a:pt x="483150" y="5490050"/>
                </a:lnTo>
                <a:lnTo>
                  <a:pt x="644200" y="5490050"/>
                </a:lnTo>
                <a:lnTo>
                  <a:pt x="322100" y="5812150"/>
                </a:lnTo>
                <a:lnTo>
                  <a:pt x="0" y="549005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0274157" y="6544638"/>
            <a:ext cx="1907569" cy="303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50AF8AD-98D5-378D-F2DA-4062DE9B7DBC}"/>
              </a:ext>
            </a:extLst>
          </p:cNvPr>
          <p:cNvSpPr txBox="1"/>
          <p:nvPr/>
        </p:nvSpPr>
        <p:spPr>
          <a:xfrm>
            <a:off x="4013688" y="1369157"/>
            <a:ext cx="4425500" cy="32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i="0" dirty="0">
                <a:solidFill>
                  <a:srgbClr val="111827"/>
                </a:solidFill>
                <a:effectLst/>
                <a:latin typeface="Inter var"/>
              </a:rPr>
              <a:t>회사 일이 너무 바쁘다</a:t>
            </a:r>
            <a:r>
              <a:rPr lang="en-US" altLang="ko-KR" sz="1400" b="1" i="0" dirty="0">
                <a:solidFill>
                  <a:srgbClr val="111827"/>
                </a:solidFill>
                <a:effectLst/>
                <a:latin typeface="Inter var"/>
              </a:rPr>
              <a:t>… </a:t>
            </a:r>
            <a:r>
              <a:rPr lang="ko-KR" altLang="en-US" sz="1400" b="1" i="0" dirty="0" err="1">
                <a:solidFill>
                  <a:srgbClr val="111827"/>
                </a:solidFill>
                <a:effectLst/>
                <a:latin typeface="Inter var"/>
              </a:rPr>
              <a:t>그치만</a:t>
            </a:r>
            <a:r>
              <a:rPr lang="ko-KR" altLang="en-US" sz="1400" b="1" i="0" dirty="0">
                <a:solidFill>
                  <a:srgbClr val="111827"/>
                </a:solidFill>
                <a:effectLst/>
                <a:latin typeface="Inter var"/>
              </a:rPr>
              <a:t> 뭐 어쩌겠어 </a:t>
            </a:r>
            <a:r>
              <a:rPr lang="ko-KR" altLang="en-US" sz="1400" b="1" i="0" dirty="0" err="1">
                <a:solidFill>
                  <a:srgbClr val="111827"/>
                </a:solidFill>
                <a:effectLst/>
                <a:latin typeface="Inter var"/>
              </a:rPr>
              <a:t>중꺾마</a:t>
            </a:r>
            <a:r>
              <a:rPr lang="en-US" altLang="ko-KR" sz="1400" b="1" i="0" dirty="0">
                <a:solidFill>
                  <a:srgbClr val="111827"/>
                </a:solidFill>
                <a:effectLst/>
                <a:latin typeface="Inter var"/>
              </a:rPr>
              <a:t>..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83324B-FF48-9A73-E2AA-F8C1C6C68F35}"/>
              </a:ext>
            </a:extLst>
          </p:cNvPr>
          <p:cNvSpPr txBox="1"/>
          <p:nvPr/>
        </p:nvSpPr>
        <p:spPr>
          <a:xfrm>
            <a:off x="4551713" y="2171531"/>
            <a:ext cx="5103594" cy="32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["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회사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", "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일이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", "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너무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", "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바쁘다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", "</a:t>
            </a: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그치만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", "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뭐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", "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어쩌겠어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", "</a:t>
            </a: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중꺾마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"]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B9150A-7EE5-72CC-69C1-59805951C04E}"/>
              </a:ext>
            </a:extLst>
          </p:cNvPr>
          <p:cNvSpPr txBox="1"/>
          <p:nvPr/>
        </p:nvSpPr>
        <p:spPr>
          <a:xfrm>
            <a:off x="5328741" y="3103171"/>
            <a:ext cx="2165226" cy="32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중꺾마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” 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라는 신조어 인식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5B39C3E-394E-EDC2-709A-182CA7850768}"/>
              </a:ext>
            </a:extLst>
          </p:cNvPr>
          <p:cNvSpPr txBox="1"/>
          <p:nvPr/>
        </p:nvSpPr>
        <p:spPr>
          <a:xfrm>
            <a:off x="7309051" y="4598163"/>
            <a:ext cx="5235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문장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1)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회사 일이 너무 바쁘다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 </a:t>
            </a:r>
            <a:r>
              <a:rPr lang="ko-KR" altLang="en-US" sz="12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그치만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뭐 어쩌겠어 </a:t>
            </a:r>
            <a:r>
              <a:rPr lang="ko-KR" altLang="en-US" sz="12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중요한건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꺾이지 않는 마음</a:t>
            </a:r>
            <a:endParaRPr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  <a:ea typeface="나눔스퀘어 Light" panose="020B0600000101010101" pitchFamily="50" charset="-127"/>
              </a:rPr>
              <a:t>문장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  <a:ea typeface="나눔스퀘어 Light" panose="020B0600000101010101" pitchFamily="50" charset="-127"/>
              </a:rPr>
              <a:t>2)</a:t>
            </a:r>
            <a:r>
              <a:rPr lang="en-US" altLang="ko-KR" sz="1200" b="1" dirty="0">
                <a:latin typeface="Söhne"/>
              </a:rPr>
              <a:t> </a:t>
            </a:r>
            <a:r>
              <a:rPr lang="ko-KR" altLang="en-US" sz="1200" b="1" dirty="0">
                <a:latin typeface="Söhne"/>
              </a:rPr>
              <a:t>요즘 회사 일이 너무 바쁘지만 </a:t>
            </a:r>
            <a:r>
              <a:rPr lang="en-US" altLang="ko-KR" sz="1200" b="1" dirty="0">
                <a:latin typeface="Söhne"/>
              </a:rPr>
              <a:t>, </a:t>
            </a:r>
            <a:r>
              <a:rPr lang="ko-KR" altLang="en-US" sz="1200" b="1" dirty="0">
                <a:latin typeface="Söhne"/>
              </a:rPr>
              <a:t>포기하지 않는 마음</a:t>
            </a:r>
            <a:endParaRPr lang="en-US" altLang="ko-KR" sz="12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21B5E9-EE70-E6C1-0FFE-221C2DEFED00}"/>
              </a:ext>
            </a:extLst>
          </p:cNvPr>
          <p:cNvSpPr txBox="1"/>
          <p:nvPr/>
        </p:nvSpPr>
        <p:spPr>
          <a:xfrm>
            <a:off x="8818780" y="5721181"/>
            <a:ext cx="334937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신조어의 뜻과 </a:t>
            </a: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+ 1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번 문장을 선택하여 출력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B9150A-7EE5-72CC-69C1-59805951C04E}"/>
              </a:ext>
            </a:extLst>
          </p:cNvPr>
          <p:cNvSpPr txBox="1"/>
          <p:nvPr/>
        </p:nvSpPr>
        <p:spPr>
          <a:xfrm>
            <a:off x="6226438" y="3959429"/>
            <a:ext cx="2165226" cy="32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중요한 건 꺾이지 않는 마음</a:t>
            </a:r>
          </a:p>
        </p:txBody>
      </p:sp>
      <p:cxnSp>
        <p:nvCxnSpPr>
          <p:cNvPr id="61" name="직선 연결선 60"/>
          <p:cNvCxnSpPr/>
          <p:nvPr/>
        </p:nvCxnSpPr>
        <p:spPr>
          <a:xfrm>
            <a:off x="2722652" y="1588634"/>
            <a:ext cx="10171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3626778" y="2333466"/>
            <a:ext cx="6575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4671195" y="3299869"/>
            <a:ext cx="6575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5745527" y="4121364"/>
            <a:ext cx="4809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7013056" y="4973985"/>
            <a:ext cx="2959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8151511" y="5896613"/>
            <a:ext cx="575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043"/>
            <a:ext cx="119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Logic</a:t>
            </a:r>
            <a:endParaRPr lang="ko-KR" altLang="en-US" sz="3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200432"/>
            <a:ext cx="596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 </a:t>
            </a:r>
            <a:endParaRPr lang="ko-KR" altLang="en-US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195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412CC0-884F-1EDD-0135-5AC66E1FE845}"/>
              </a:ext>
            </a:extLst>
          </p:cNvPr>
          <p:cNvGrpSpPr/>
          <p:nvPr/>
        </p:nvGrpSpPr>
        <p:grpSpPr>
          <a:xfrm>
            <a:off x="-30788" y="1"/>
            <a:ext cx="12192000" cy="6854209"/>
            <a:chOff x="0" y="-32829"/>
            <a:chExt cx="9144000" cy="514065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97F101A-6A8A-91C9-46E3-7D66F536243C}"/>
                </a:ext>
              </a:extLst>
            </p:cNvPr>
            <p:cNvGrpSpPr/>
            <p:nvPr/>
          </p:nvGrpSpPr>
          <p:grpSpPr>
            <a:xfrm>
              <a:off x="0" y="-32829"/>
              <a:ext cx="9144000" cy="5140657"/>
              <a:chOff x="0" y="-409"/>
              <a:chExt cx="9144000" cy="514065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718282DF-7BCB-0636-4D2A-B27E6C84DB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-409"/>
                <a:ext cx="9144000" cy="5140657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D768EC2-6503-97CF-F22C-7C4C14823291}"/>
                  </a:ext>
                </a:extLst>
              </p:cNvPr>
              <p:cNvSpPr/>
              <p:nvPr/>
            </p:nvSpPr>
            <p:spPr>
              <a:xfrm>
                <a:off x="166255" y="221673"/>
                <a:ext cx="1279236" cy="2632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16C058B-1D6B-BF33-C24A-4242E29AB3CD}"/>
                  </a:ext>
                </a:extLst>
              </p:cNvPr>
              <p:cNvSpPr/>
              <p:nvPr/>
            </p:nvSpPr>
            <p:spPr>
              <a:xfrm>
                <a:off x="166254" y="221673"/>
                <a:ext cx="1805709" cy="5680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89A0AE6-491A-3655-E0E5-08BFFB1F756B}"/>
                  </a:ext>
                </a:extLst>
              </p:cNvPr>
              <p:cNvSpPr/>
              <p:nvPr/>
            </p:nvSpPr>
            <p:spPr>
              <a:xfrm>
                <a:off x="110118" y="968807"/>
                <a:ext cx="1805709" cy="2180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1" name="Google Shape;773;p38">
                <a:extLst>
                  <a:ext uri="{FF2B5EF4-FFF2-40B4-BE49-F238E27FC236}">
                    <a16:creationId xmlns:a16="http://schemas.microsoft.com/office/drawing/2014/main" id="{5391D3AB-50D6-737C-F6FC-AD271D8BB8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254" y="867617"/>
                <a:ext cx="2262910" cy="263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200"/>
                  <a:buFont typeface="Golos Text Medium"/>
                  <a:buNone/>
                  <a:defRPr sz="5000" b="0" i="0" u="none" strike="noStrike" cap="none">
                    <a:solidFill>
                      <a:schemeClr val="dk1"/>
                    </a:solidFill>
                    <a:latin typeface="Golos Text Medium"/>
                    <a:ea typeface="Golos Text Medium"/>
                    <a:cs typeface="Golos Text Medium"/>
                    <a:sym typeface="Golos Text Medium"/>
                  </a:defRPr>
                </a:lvl1pPr>
                <a:lvl2pPr marR="0" lvl="1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200"/>
                  <a:buFont typeface="Golos Text Medium"/>
                  <a:buNone/>
                  <a:defRPr sz="5200" b="0" i="0" u="none" strike="noStrike" cap="none">
                    <a:solidFill>
                      <a:schemeClr val="dk1"/>
                    </a:solidFill>
                    <a:latin typeface="Golos Text Medium"/>
                    <a:ea typeface="Golos Text Medium"/>
                    <a:cs typeface="Golos Text Medium"/>
                    <a:sym typeface="Golos Text Medium"/>
                  </a:defRPr>
                </a:lvl2pPr>
                <a:lvl3pPr marR="0" lvl="2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200"/>
                  <a:buFont typeface="Golos Text Medium"/>
                  <a:buNone/>
                  <a:defRPr sz="5200" b="0" i="0" u="none" strike="noStrike" cap="none">
                    <a:solidFill>
                      <a:schemeClr val="dk1"/>
                    </a:solidFill>
                    <a:latin typeface="Golos Text Medium"/>
                    <a:ea typeface="Golos Text Medium"/>
                    <a:cs typeface="Golos Text Medium"/>
                    <a:sym typeface="Golos Text Medium"/>
                  </a:defRPr>
                </a:lvl3pPr>
                <a:lvl4pPr marR="0" lvl="3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200"/>
                  <a:buFont typeface="Golos Text Medium"/>
                  <a:buNone/>
                  <a:defRPr sz="5200" b="0" i="0" u="none" strike="noStrike" cap="none">
                    <a:solidFill>
                      <a:schemeClr val="dk1"/>
                    </a:solidFill>
                    <a:latin typeface="Golos Text Medium"/>
                    <a:ea typeface="Golos Text Medium"/>
                    <a:cs typeface="Golos Text Medium"/>
                    <a:sym typeface="Golos Text Medium"/>
                  </a:defRPr>
                </a:lvl4pPr>
                <a:lvl5pPr marR="0" lvl="4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200"/>
                  <a:buFont typeface="Golos Text Medium"/>
                  <a:buNone/>
                  <a:defRPr sz="5200" b="0" i="0" u="none" strike="noStrike" cap="none">
                    <a:solidFill>
                      <a:schemeClr val="dk1"/>
                    </a:solidFill>
                    <a:latin typeface="Golos Text Medium"/>
                    <a:ea typeface="Golos Text Medium"/>
                    <a:cs typeface="Golos Text Medium"/>
                    <a:sym typeface="Golos Text Medium"/>
                  </a:defRPr>
                </a:lvl5pPr>
                <a:lvl6pPr marR="0" lvl="5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200"/>
                  <a:buFont typeface="Golos Text Medium"/>
                  <a:buNone/>
                  <a:defRPr sz="5200" b="0" i="0" u="none" strike="noStrike" cap="none">
                    <a:solidFill>
                      <a:schemeClr val="dk1"/>
                    </a:solidFill>
                    <a:latin typeface="Golos Text Medium"/>
                    <a:ea typeface="Golos Text Medium"/>
                    <a:cs typeface="Golos Text Medium"/>
                    <a:sym typeface="Golos Text Medium"/>
                  </a:defRPr>
                </a:lvl6pPr>
                <a:lvl7pPr marR="0" lvl="6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200"/>
                  <a:buFont typeface="Golos Text Medium"/>
                  <a:buNone/>
                  <a:defRPr sz="5200" b="0" i="0" u="none" strike="noStrike" cap="none">
                    <a:solidFill>
                      <a:schemeClr val="dk1"/>
                    </a:solidFill>
                    <a:latin typeface="Golos Text Medium"/>
                    <a:ea typeface="Golos Text Medium"/>
                    <a:cs typeface="Golos Text Medium"/>
                    <a:sym typeface="Golos Text Medium"/>
                  </a:defRPr>
                </a:lvl7pPr>
                <a:lvl8pPr marR="0" lvl="7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200"/>
                  <a:buFont typeface="Golos Text Medium"/>
                  <a:buNone/>
                  <a:defRPr sz="5200" b="0" i="0" u="none" strike="noStrike" cap="none">
                    <a:solidFill>
                      <a:schemeClr val="dk1"/>
                    </a:solidFill>
                    <a:latin typeface="Golos Text Medium"/>
                    <a:ea typeface="Golos Text Medium"/>
                    <a:cs typeface="Golos Text Medium"/>
                    <a:sym typeface="Golos Text Medium"/>
                  </a:defRPr>
                </a:lvl8pPr>
                <a:lvl9pPr marR="0" lvl="8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200"/>
                  <a:buFont typeface="Golos Text Medium"/>
                  <a:buNone/>
                  <a:defRPr sz="5200" b="0" i="0" u="none" strike="noStrike" cap="none">
                    <a:solidFill>
                      <a:schemeClr val="dk1"/>
                    </a:solidFill>
                    <a:latin typeface="Golos Text Medium"/>
                    <a:ea typeface="Golos Text Medium"/>
                    <a:cs typeface="Golos Text Medium"/>
                    <a:sym typeface="Golos Text Medium"/>
                  </a:defRPr>
                </a:lvl9pPr>
              </a:lstStyle>
              <a:p>
                <a:pPr>
                  <a:lnSpc>
                    <a:spcPct val="107000"/>
                  </a:lnSpc>
                  <a:spcAft>
                    <a:spcPts val="1067"/>
                  </a:spcAft>
                </a:pPr>
                <a:r>
                  <a:rPr lang="ko-KR" altLang="en-US" sz="1867" b="1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문장입력</a:t>
                </a:r>
                <a:endParaRPr lang="ko-KR" altLang="ko-KR" sz="1867" b="1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" name="Google Shape;774;p38">
              <a:extLst>
                <a:ext uri="{FF2B5EF4-FFF2-40B4-BE49-F238E27FC236}">
                  <a16:creationId xmlns:a16="http://schemas.microsoft.com/office/drawing/2014/main" id="{AF72D090-DF67-C44E-F008-7A2A249C9A68}"/>
                </a:ext>
              </a:extLst>
            </p:cNvPr>
            <p:cNvSpPr txBox="1"/>
            <p:nvPr/>
          </p:nvSpPr>
          <p:spPr>
            <a:xfrm>
              <a:off x="166254" y="1573118"/>
              <a:ext cx="4269869" cy="888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ko-KR" altLang="en-US" sz="1333" dirty="0" err="1">
                  <a:solidFill>
                    <a:srgbClr val="202124"/>
                  </a:solidFill>
                  <a:latin typeface="Apple SD Gothic Neo"/>
                </a:rPr>
                <a:t>중꺽마는</a:t>
              </a:r>
              <a:r>
                <a:rPr lang="ko-KR" altLang="en-US" sz="1333" dirty="0">
                  <a:solidFill>
                    <a:srgbClr val="202124"/>
                  </a:solidFill>
                  <a:latin typeface="Apple SD Gothic Neo"/>
                </a:rPr>
                <a:t> 요즘 시대를 관통하는 유행어가 됐다</a:t>
              </a:r>
              <a:r>
                <a:rPr lang="en-US" altLang="ko-KR" sz="1333" dirty="0">
                  <a:solidFill>
                    <a:srgbClr val="202124"/>
                  </a:solidFill>
                  <a:latin typeface="Apple SD Gothic Neo"/>
                </a:rPr>
                <a:t>. '</a:t>
              </a:r>
              <a:r>
                <a:rPr lang="ko-KR" altLang="en-US" sz="1333" dirty="0" err="1">
                  <a:solidFill>
                    <a:srgbClr val="202124"/>
                  </a:solidFill>
                  <a:latin typeface="Apple SD Gothic Neo"/>
                </a:rPr>
                <a:t>중꺾마</a:t>
              </a:r>
              <a:r>
                <a:rPr lang="en-US" altLang="ko-KR" sz="1333" dirty="0">
                  <a:solidFill>
                    <a:srgbClr val="202124"/>
                  </a:solidFill>
                  <a:latin typeface="Apple SD Gothic Neo"/>
                </a:rPr>
                <a:t>'</a:t>
              </a:r>
              <a:r>
                <a:rPr lang="ko-KR" altLang="en-US" sz="1333" dirty="0">
                  <a:solidFill>
                    <a:srgbClr val="202124"/>
                  </a:solidFill>
                  <a:latin typeface="Apple SD Gothic Neo"/>
                </a:rPr>
                <a:t>는 지난해 </a:t>
              </a:r>
              <a:r>
                <a:rPr lang="en-US" altLang="ko-KR" sz="1333" dirty="0">
                  <a:solidFill>
                    <a:srgbClr val="202124"/>
                  </a:solidFill>
                  <a:latin typeface="Apple SD Gothic Neo"/>
                </a:rPr>
                <a:t>e</a:t>
              </a:r>
              <a:r>
                <a:rPr lang="ko-KR" altLang="en-US" sz="1333" dirty="0">
                  <a:solidFill>
                    <a:srgbClr val="202124"/>
                  </a:solidFill>
                  <a:latin typeface="Apple SD Gothic Neo"/>
                </a:rPr>
                <a:t>스포츠 </a:t>
              </a:r>
              <a:r>
                <a:rPr lang="ko-KR" altLang="en-US" sz="1333" dirty="0" err="1">
                  <a:solidFill>
                    <a:srgbClr val="202124"/>
                  </a:solidFill>
                  <a:latin typeface="Apple SD Gothic Neo"/>
                </a:rPr>
                <a:t>리그오브레전드</a:t>
              </a:r>
              <a:r>
                <a:rPr lang="ko-KR" altLang="en-US" sz="1333" dirty="0">
                  <a:solidFill>
                    <a:srgbClr val="202124"/>
                  </a:solidFill>
                  <a:latin typeface="Apple SD Gothic Neo"/>
                </a:rPr>
                <a:t> 월드챔피언십에 참여했던 </a:t>
              </a:r>
              <a:r>
                <a:rPr lang="ko-KR" altLang="en-US" sz="1333" dirty="0" err="1">
                  <a:solidFill>
                    <a:srgbClr val="202124"/>
                  </a:solidFill>
                  <a:latin typeface="Apple SD Gothic Neo"/>
                </a:rPr>
                <a:t>데프트</a:t>
              </a:r>
              <a:r>
                <a:rPr lang="ko-KR" altLang="en-US" sz="1333" dirty="0">
                  <a:solidFill>
                    <a:srgbClr val="202124"/>
                  </a:solidFill>
                  <a:latin typeface="Apple SD Gothic Neo"/>
                </a:rPr>
                <a:t> 선수가 인터뷰에서 “</a:t>
              </a:r>
              <a:r>
                <a:rPr lang="ko-KR" altLang="en-US" sz="1333" dirty="0" err="1">
                  <a:solidFill>
                    <a:srgbClr val="202124"/>
                  </a:solidFill>
                  <a:latin typeface="Apple SD Gothic Neo"/>
                </a:rPr>
                <a:t>저희끼리만</a:t>
              </a:r>
              <a:r>
                <a:rPr lang="ko-KR" altLang="en-US" sz="1333" dirty="0">
                  <a:solidFill>
                    <a:srgbClr val="202124"/>
                  </a:solidFill>
                  <a:latin typeface="Apple SD Gothic Neo"/>
                </a:rPr>
                <a:t> 안 무너지면 이길 수 있을 것 </a:t>
              </a:r>
              <a:r>
                <a:rPr lang="ko-KR" altLang="en-US" sz="1333" dirty="0" err="1">
                  <a:solidFill>
                    <a:srgbClr val="202124"/>
                  </a:solidFill>
                  <a:latin typeface="Apple SD Gothic Neo"/>
                </a:rPr>
                <a:t>같다”고</a:t>
              </a:r>
              <a:r>
                <a:rPr lang="ko-KR" altLang="en-US" sz="1333" dirty="0">
                  <a:solidFill>
                    <a:srgbClr val="202124"/>
                  </a:solidFill>
                  <a:latin typeface="Apple SD Gothic Neo"/>
                </a:rPr>
                <a:t> 말했는데 “</a:t>
              </a:r>
              <a:r>
                <a:rPr lang="ko-KR" altLang="en-US" sz="1333" dirty="0">
                  <a:solidFill>
                    <a:srgbClr val="040C28"/>
                  </a:solidFill>
                  <a:latin typeface="Apple SD Gothic Neo"/>
                </a:rPr>
                <a:t>중요한 건 꺾이지 않는 </a:t>
              </a:r>
              <a:r>
                <a:rPr lang="ko-KR" altLang="en-US" sz="1333" dirty="0" err="1">
                  <a:solidFill>
                    <a:srgbClr val="040C28"/>
                  </a:solidFill>
                  <a:latin typeface="Apple SD Gothic Neo"/>
                </a:rPr>
                <a:t>마음</a:t>
              </a:r>
              <a:r>
                <a:rPr lang="ko-KR" altLang="en-US" sz="1333" dirty="0" err="1">
                  <a:solidFill>
                    <a:srgbClr val="202124"/>
                  </a:solidFill>
                  <a:latin typeface="Apple SD Gothic Neo"/>
                </a:rPr>
                <a:t>”이라는</a:t>
              </a:r>
              <a:r>
                <a:rPr lang="ko-KR" altLang="en-US" sz="1333" dirty="0">
                  <a:solidFill>
                    <a:srgbClr val="202124"/>
                  </a:solidFill>
                  <a:latin typeface="Apple SD Gothic Neo"/>
                </a:rPr>
                <a:t> 제목이 게재되면서 유래된 것으로 알려져 있다</a:t>
              </a:r>
              <a:r>
                <a:rPr lang="en-US" altLang="ko-KR" sz="1333" dirty="0">
                  <a:solidFill>
                    <a:srgbClr val="202124"/>
                  </a:solidFill>
                  <a:latin typeface="Apple SD Gothic Neo"/>
                </a:rPr>
                <a:t>.</a:t>
              </a:r>
              <a:endParaRPr lang="en-US" altLang="ko-KR" sz="1333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</a:pPr>
              <a:endParaRPr lang="en-US" altLang="ko-KR" sz="1867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</a:pPr>
              <a:endParaRPr lang="en-US" altLang="ko-KR" sz="1867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</a:pPr>
              <a:br>
                <a:rPr lang="ko-KR" altLang="ko-KR" sz="1867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</a:br>
              <a:endParaRPr lang="en-US" altLang="ko-KR" sz="1867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</a:pPr>
              <a:endParaRPr lang="en-US" altLang="ko-KR" sz="1867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</a:pPr>
              <a:endParaRPr sz="2400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5" name="Google Shape;774;p38">
              <a:extLst>
                <a:ext uri="{FF2B5EF4-FFF2-40B4-BE49-F238E27FC236}">
                  <a16:creationId xmlns:a16="http://schemas.microsoft.com/office/drawing/2014/main" id="{5C7E4DA8-D013-6FA2-4F63-62C63ED53743}"/>
                </a:ext>
              </a:extLst>
            </p:cNvPr>
            <p:cNvSpPr txBox="1"/>
            <p:nvPr/>
          </p:nvSpPr>
          <p:spPr>
            <a:xfrm>
              <a:off x="122741" y="2910684"/>
              <a:ext cx="4572000" cy="1839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1">
                <a:lnSpc>
                  <a:spcPct val="115000"/>
                </a:lnSpc>
              </a:pPr>
              <a:r>
                <a:rPr lang="en-US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1.</a:t>
              </a:r>
              <a:r>
                <a:rPr lang="ko-KR" altLang="en-US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 요즘 회사 일이 너무 바쁘다</a:t>
              </a:r>
              <a:r>
                <a:rPr lang="en-US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…</a:t>
              </a:r>
              <a:r>
                <a:rPr lang="ko-KR" altLang="en-US" kern="1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그치만</a:t>
              </a:r>
              <a:r>
                <a:rPr lang="ko-KR" altLang="en-US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뭐 어쩌겠어    </a:t>
              </a:r>
              <a:r>
                <a:rPr lang="ko-KR" altLang="en-US" kern="1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중요한건</a:t>
              </a:r>
              <a:r>
                <a:rPr lang="ko-KR" altLang="en-US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꺾이지 않는 마음</a:t>
              </a:r>
              <a:endPara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</a:pPr>
              <a:endParaRPr lang="en-US" altLang="ko-KR" dirty="0">
                <a:latin typeface="Söhne"/>
              </a:endParaRPr>
            </a:p>
            <a:p>
              <a:pPr>
                <a:lnSpc>
                  <a:spcPct val="115000"/>
                </a:lnSpc>
              </a:pPr>
              <a:r>
                <a:rPr lang="en-US" altLang="ko-KR" dirty="0">
                  <a:latin typeface="Söhne"/>
                </a:rPr>
                <a:t>2.  </a:t>
              </a:r>
              <a:r>
                <a:rPr lang="ko-KR" altLang="en-US" dirty="0">
                  <a:latin typeface="Söhne"/>
                </a:rPr>
                <a:t>요즘 회사 일이 너무 바쁘지만 </a:t>
              </a:r>
              <a:r>
                <a:rPr lang="en-US" altLang="ko-KR" dirty="0">
                  <a:latin typeface="Söhne"/>
                </a:rPr>
                <a:t>, </a:t>
              </a:r>
              <a:r>
                <a:rPr lang="ko-KR" altLang="en-US" dirty="0">
                  <a:latin typeface="Söhne"/>
                </a:rPr>
                <a:t>포기하지 않는 마음</a:t>
              </a:r>
              <a:endPara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457189" indent="-457189">
                <a:lnSpc>
                  <a:spcPct val="115000"/>
                </a:lnSpc>
                <a:buAutoNum type="arabicPeriod"/>
              </a:pPr>
              <a:endParaRPr lang="en-US" altLang="ko-KR" sz="1867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Google Shape;477;p30">
              <a:extLst>
                <a:ext uri="{FF2B5EF4-FFF2-40B4-BE49-F238E27FC236}">
                  <a16:creationId xmlns:a16="http://schemas.microsoft.com/office/drawing/2014/main" id="{E1C9B5A4-8F70-3A22-FAEF-17B462F86BA7}"/>
                </a:ext>
              </a:extLst>
            </p:cNvPr>
            <p:cNvSpPr txBox="1">
              <a:spLocks/>
            </p:cNvSpPr>
            <p:nvPr/>
          </p:nvSpPr>
          <p:spPr>
            <a:xfrm>
              <a:off x="166253" y="2535066"/>
              <a:ext cx="919737" cy="450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Golos Text Medium"/>
                <a:buNone/>
                <a:defRPr sz="50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1pPr>
              <a:lvl2pPr marR="0" lvl="1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Golos Text Medium"/>
                <a:buNone/>
                <a:defRPr sz="52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2pPr>
              <a:lvl3pPr marR="0" lvl="2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Golos Text Medium"/>
                <a:buNone/>
                <a:defRPr sz="52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3pPr>
              <a:lvl4pPr marR="0" lvl="3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Golos Text Medium"/>
                <a:buNone/>
                <a:defRPr sz="52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4pPr>
              <a:lvl5pPr marR="0" lvl="4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Golos Text Medium"/>
                <a:buNone/>
                <a:defRPr sz="52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5pPr>
              <a:lvl6pPr marR="0" lvl="5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Golos Text Medium"/>
                <a:buNone/>
                <a:defRPr sz="52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6pPr>
              <a:lvl7pPr marR="0" lvl="6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Golos Text Medium"/>
                <a:buNone/>
                <a:defRPr sz="52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7pPr>
              <a:lvl8pPr marR="0" lvl="7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Golos Text Medium"/>
                <a:buNone/>
                <a:defRPr sz="52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8pPr>
              <a:lvl9pPr marR="0" lvl="8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Golos Text Medium"/>
                <a:buNone/>
                <a:defRPr sz="52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9pPr>
            </a:lstStyle>
            <a:p>
              <a:r>
                <a:rPr lang="ko-KR" altLang="en-US" sz="1867" b="1" dirty="0">
                  <a:ea typeface="맑은 고딕" panose="020B0503020000020004" pitchFamily="50" charset="-127"/>
                  <a:cs typeface="Times New Roman" panose="02020603050405020304" pitchFamily="18" charset="0"/>
                </a:rPr>
                <a:t>번역문장</a:t>
              </a:r>
              <a:endParaRPr lang="ko-KR" altLang="en-US" sz="1867" dirty="0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0FA879-2350-C886-D953-20809B037444}"/>
              </a:ext>
            </a:extLst>
          </p:cNvPr>
          <p:cNvSpPr/>
          <p:nvPr/>
        </p:nvSpPr>
        <p:spPr>
          <a:xfrm>
            <a:off x="6531061" y="991369"/>
            <a:ext cx="5283200" cy="5866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D2A8E3-4B99-3CE8-4400-7A0836796F48}"/>
              </a:ext>
            </a:extLst>
          </p:cNvPr>
          <p:cNvGrpSpPr/>
          <p:nvPr/>
        </p:nvGrpSpPr>
        <p:grpSpPr>
          <a:xfrm>
            <a:off x="6392520" y="962152"/>
            <a:ext cx="5874329" cy="3101800"/>
            <a:chOff x="4794389" y="721614"/>
            <a:chExt cx="4405747" cy="2326350"/>
          </a:xfrm>
        </p:grpSpPr>
        <p:sp>
          <p:nvSpPr>
            <p:cNvPr id="19" name="Google Shape;774;p38">
              <a:extLst>
                <a:ext uri="{FF2B5EF4-FFF2-40B4-BE49-F238E27FC236}">
                  <a16:creationId xmlns:a16="http://schemas.microsoft.com/office/drawing/2014/main" id="{3D26CD2C-6891-7C32-D4FD-0205E9A2AF73}"/>
                </a:ext>
              </a:extLst>
            </p:cNvPr>
            <p:cNvSpPr txBox="1"/>
            <p:nvPr/>
          </p:nvSpPr>
          <p:spPr>
            <a:xfrm>
              <a:off x="4794389" y="721614"/>
              <a:ext cx="4405747" cy="1199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457189" indent="-457189">
                <a:lnSpc>
                  <a:spcPct val="115000"/>
                </a:lnSpc>
                <a:buAutoNum type="arabicPeriod"/>
              </a:pPr>
              <a:r>
                <a:rPr lang="ko-KR" altLang="en-US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요즘 회사 일이 너무 바쁘다</a:t>
              </a:r>
              <a:r>
                <a:rPr lang="en-US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…</a:t>
              </a:r>
              <a:r>
                <a:rPr lang="ko-KR" altLang="en-US" kern="1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그치만</a:t>
              </a:r>
              <a:r>
                <a:rPr lang="ko-KR" altLang="en-US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뭐 어쩌겠어 </a:t>
              </a:r>
              <a:r>
                <a:rPr lang="ko-KR" altLang="en-US" kern="1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중요한건</a:t>
              </a:r>
              <a:r>
                <a:rPr lang="ko-KR" altLang="en-US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꺾이지 않는 마음</a:t>
              </a:r>
              <a:endPara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457189" indent="-457189">
                <a:lnSpc>
                  <a:spcPct val="115000"/>
                </a:lnSpc>
                <a:buAutoNum type="arabicPeriod"/>
              </a:pPr>
              <a:r>
                <a:rPr lang="ko-KR" altLang="en-US" dirty="0">
                  <a:latin typeface="Söhne"/>
                </a:rPr>
                <a:t>요즘 회사 일이 너무 바쁘지만 </a:t>
              </a:r>
              <a:r>
                <a:rPr lang="en-US" altLang="ko-KR" dirty="0">
                  <a:latin typeface="Söhne"/>
                </a:rPr>
                <a:t>, </a:t>
              </a:r>
              <a:r>
                <a:rPr lang="ko-KR" altLang="en-US" dirty="0">
                  <a:latin typeface="Söhne"/>
                </a:rPr>
                <a:t>포기하지 않는</a:t>
              </a:r>
              <a:r>
                <a:rPr lang="en-US" altLang="ko-KR" dirty="0">
                  <a:latin typeface="Söhne"/>
                </a:rPr>
                <a:t>   </a:t>
              </a:r>
              <a:r>
                <a:rPr lang="ko-KR" altLang="en-US" dirty="0">
                  <a:latin typeface="Söhne"/>
                </a:rPr>
                <a:t>마음</a:t>
              </a:r>
              <a:endPara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457189" indent="-457189">
                <a:lnSpc>
                  <a:spcPct val="115000"/>
                </a:lnSpc>
                <a:buAutoNum type="arabicPeriod"/>
              </a:pPr>
              <a:endParaRPr lang="en-US" altLang="ko-KR" sz="1867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0" name="Google Shape;774;p38">
              <a:extLst>
                <a:ext uri="{FF2B5EF4-FFF2-40B4-BE49-F238E27FC236}">
                  <a16:creationId xmlns:a16="http://schemas.microsoft.com/office/drawing/2014/main" id="{5C9CDB28-2FAE-C24E-871B-0DF1C1E3AE5B}"/>
                </a:ext>
              </a:extLst>
            </p:cNvPr>
            <p:cNvSpPr txBox="1"/>
            <p:nvPr/>
          </p:nvSpPr>
          <p:spPr>
            <a:xfrm>
              <a:off x="4794389" y="1848761"/>
              <a:ext cx="4405747" cy="1199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altLang="ko-KR" sz="1867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1</a:t>
              </a:r>
              <a:r>
                <a:rPr lang="ko-KR" altLang="en-US" sz="1867" kern="1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번점수</a:t>
              </a:r>
              <a:r>
                <a:rPr lang="en-US" altLang="ko-KR" sz="1867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: (87.644)</a:t>
              </a:r>
            </a:p>
            <a:p>
              <a:pPr>
                <a:lnSpc>
                  <a:spcPct val="115000"/>
                </a:lnSpc>
              </a:pPr>
              <a:r>
                <a:rPr lang="en-US" altLang="ko-KR" sz="1867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</a:t>
              </a:r>
              <a:r>
                <a:rPr lang="ko-KR" altLang="en-US" sz="1867" kern="1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번점수</a:t>
              </a:r>
              <a:r>
                <a:rPr lang="en-US" altLang="ko-KR" sz="1867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: (76.755)</a:t>
              </a:r>
            </a:p>
            <a:p>
              <a:pPr>
                <a:lnSpc>
                  <a:spcPct val="115000"/>
                </a:lnSpc>
              </a:pPr>
              <a:endPara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altLang="ko-KR" sz="1867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1</a:t>
              </a:r>
              <a:r>
                <a:rPr lang="ko-KR" altLang="en-US" sz="1867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번 문장이 더 유사합니다</a:t>
              </a:r>
              <a:r>
                <a:rPr lang="en-US" altLang="ko-KR" sz="1867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26306" y="347667"/>
            <a:ext cx="1972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챗봇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예시</a:t>
            </a:r>
          </a:p>
        </p:txBody>
      </p:sp>
    </p:spTree>
    <p:extLst>
      <p:ext uri="{BB962C8B-B14F-4D97-AF65-F5344CB8AC3E}">
        <p14:creationId xmlns:p14="http://schemas.microsoft.com/office/powerpoint/2010/main" val="2389364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097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10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 </a:t>
            </a:r>
            <a:endParaRPr lang="ko-KR" altLang="en-US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676320"/>
      </p:ext>
    </p:extLst>
  </p:cSld>
  <p:clrMapOvr>
    <a:masterClrMapping/>
  </p:clrMapOvr>
  <p:transition spd="slow" advClick="0" advTm="1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76730"/>
            <a:ext cx="2097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92119"/>
            <a:ext cx="616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 </a:t>
            </a:r>
            <a:endParaRPr lang="ko-KR" altLang="en-US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37371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848581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F335AD-9242-4BFA-A736-00EAA5C720F9}"/>
              </a:ext>
            </a:extLst>
          </p:cNvPr>
          <p:cNvSpPr txBox="1"/>
          <p:nvPr/>
        </p:nvSpPr>
        <p:spPr>
          <a:xfrm>
            <a:off x="885817" y="5694098"/>
            <a:ext cx="2308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신조어에 어려움을 겪고 있는</a:t>
            </a:r>
            <a:endParaRPr lang="en-US" altLang="ko-KR" sz="1400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사용자들은 해당 단어를</a:t>
            </a:r>
            <a:endParaRPr lang="en-US" altLang="ko-KR" sz="1400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쉽게 이해하고 사용할 수 있음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B71A00-85F1-4713-9F2D-29E0732C8014}"/>
              </a:ext>
            </a:extLst>
          </p:cNvPr>
          <p:cNvSpPr txBox="1"/>
          <p:nvPr/>
        </p:nvSpPr>
        <p:spPr>
          <a:xfrm>
            <a:off x="1281569" y="5189424"/>
            <a:ext cx="151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소통의 원활화</a:t>
            </a:r>
            <a:endParaRPr lang="ko-KR" altLang="en-US" sz="20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EEFA88-3BDB-4986-A4E8-1D056235E726}"/>
              </a:ext>
            </a:extLst>
          </p:cNvPr>
          <p:cNvSpPr txBox="1"/>
          <p:nvPr/>
        </p:nvSpPr>
        <p:spPr>
          <a:xfrm>
            <a:off x="4770075" y="5694098"/>
            <a:ext cx="2651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문화에 대한</a:t>
            </a:r>
            <a:endParaRPr lang="en-US" altLang="ko-KR" sz="1400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이해도를 높이고</a:t>
            </a:r>
            <a:r>
              <a:rPr lang="en-US" altLang="ko-KR" sz="1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문화적 유창성을</a:t>
            </a:r>
            <a:endParaRPr lang="en-US" altLang="ko-KR" sz="1400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향상시킬 수 있음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94904B-FC61-4D90-BA0A-83761D16208E}"/>
              </a:ext>
            </a:extLst>
          </p:cNvPr>
          <p:cNvSpPr txBox="1"/>
          <p:nvPr/>
        </p:nvSpPr>
        <p:spPr>
          <a:xfrm>
            <a:off x="4988966" y="5189424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문화적 이해와 유창성</a:t>
            </a:r>
            <a:endParaRPr lang="ko-KR" altLang="en-US" sz="20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E4B137-9F3C-4A3B-863C-2DA04F463D9A}"/>
              </a:ext>
            </a:extLst>
          </p:cNvPr>
          <p:cNvSpPr txBox="1"/>
          <p:nvPr/>
        </p:nvSpPr>
        <p:spPr>
          <a:xfrm>
            <a:off x="8708225" y="5694098"/>
            <a:ext cx="28876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언어적 창의성과 혁신을 촉진하며</a:t>
            </a:r>
            <a:endParaRPr lang="en-US" altLang="ko-KR" sz="1400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사회적으로 새로운 아이디어나 개념을 표현하는 데 도움이 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4D8DDC-AAEE-433E-AB6D-A55B54CF21F5}"/>
              </a:ext>
            </a:extLst>
          </p:cNvPr>
          <p:cNvSpPr txBox="1"/>
          <p:nvPr/>
        </p:nvSpPr>
        <p:spPr>
          <a:xfrm>
            <a:off x="8802161" y="5189424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언어적 혁신과 창의성 촉진</a:t>
            </a:r>
            <a:endParaRPr lang="ko-KR" altLang="en-US" sz="20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00" y="2380042"/>
            <a:ext cx="1800000" cy="180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50" y="2380042"/>
            <a:ext cx="1800000" cy="180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50" y="2380042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5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68418"/>
            <a:ext cx="3124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차별성 및 비교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83807"/>
            <a:ext cx="596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 </a:t>
            </a:r>
            <a:endParaRPr lang="ko-KR" altLang="en-US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22A060-9A25-4DFB-B3A8-DB9E9CE64455}"/>
              </a:ext>
            </a:extLst>
          </p:cNvPr>
          <p:cNvSpPr/>
          <p:nvPr/>
        </p:nvSpPr>
        <p:spPr>
          <a:xfrm>
            <a:off x="5751098" y="3602664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834F69E-84F5-425C-BFFA-ECBD89D4C281}"/>
              </a:ext>
            </a:extLst>
          </p:cNvPr>
          <p:cNvSpPr/>
          <p:nvPr/>
        </p:nvSpPr>
        <p:spPr>
          <a:xfrm>
            <a:off x="3669656" y="3602664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18AA9DA-8513-4FC6-907C-82912F7DDFC9}"/>
              </a:ext>
            </a:extLst>
          </p:cNvPr>
          <p:cNvSpPr/>
          <p:nvPr/>
        </p:nvSpPr>
        <p:spPr>
          <a:xfrm>
            <a:off x="4745740" y="1753056"/>
            <a:ext cx="2738208" cy="2738208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4380373" y="4617825"/>
            <a:ext cx="1204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개인화된</a:t>
            </a:r>
            <a:endParaRPr lang="en-US" altLang="ko-KR" sz="20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814B5-8AAB-42E2-AFFE-798B7BC7A244}"/>
              </a:ext>
            </a:extLst>
          </p:cNvPr>
          <p:cNvSpPr txBox="1"/>
          <p:nvPr/>
        </p:nvSpPr>
        <p:spPr>
          <a:xfrm>
            <a:off x="6399492" y="4771713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활발한 지원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275512" y="2768217"/>
            <a:ext cx="1678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</a:t>
            </a:r>
            <a:endParaRPr lang="en-US" altLang="ko-KR" sz="20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 지원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ADD4DD-B221-4DB3-82C9-9714DADA8761}"/>
              </a:ext>
            </a:extLst>
          </p:cNvPr>
          <p:cNvSpPr txBox="1"/>
          <p:nvPr/>
        </p:nvSpPr>
        <p:spPr>
          <a:xfrm>
            <a:off x="631767" y="4433159"/>
            <a:ext cx="29474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개인화된 학습 기능을 도입</a:t>
            </a: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정확하고 맞춤화 된 번역 제공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78313-7C82-4070-875A-D7A2F0DAA310}"/>
              </a:ext>
            </a:extLst>
          </p:cNvPr>
          <p:cNvSpPr txBox="1"/>
          <p:nvPr/>
        </p:nvSpPr>
        <p:spPr>
          <a:xfrm>
            <a:off x="8607241" y="4433159"/>
            <a:ext cx="34540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빠른 업데이트와 활발한 지원</a:t>
            </a: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신조어를</a:t>
            </a:r>
            <a:r>
              <a:rPr lang="en-US" altLang="ko-KR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정확하게 이해하고 사용할 수 있음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69D5CB-5799-4D8E-BADC-C031F261C033}"/>
              </a:ext>
            </a:extLst>
          </p:cNvPr>
          <p:cNvSpPr txBox="1"/>
          <p:nvPr/>
        </p:nvSpPr>
        <p:spPr>
          <a:xfrm>
            <a:off x="7631337" y="2952883"/>
            <a:ext cx="3516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커뮤니티의 신조어 지원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69D5CB-5799-4D8E-BADC-C031F261C033}"/>
              </a:ext>
            </a:extLst>
          </p:cNvPr>
          <p:cNvSpPr txBox="1"/>
          <p:nvPr/>
        </p:nvSpPr>
        <p:spPr>
          <a:xfrm>
            <a:off x="1083674" y="2829773"/>
            <a:ext cx="3516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자신의 소속 커뮤니티에 따라 더욱 정확한 번역을 받을 수 있음</a:t>
            </a:r>
          </a:p>
        </p:txBody>
      </p:sp>
    </p:spTree>
    <p:extLst>
      <p:ext uri="{BB962C8B-B14F-4D97-AF65-F5344CB8AC3E}">
        <p14:creationId xmlns:p14="http://schemas.microsoft.com/office/powerpoint/2010/main" val="162321633"/>
      </p:ext>
    </p:extLst>
  </p:cSld>
  <p:clrMapOvr>
    <a:masterClrMapping/>
  </p:clrMapOvr>
  <p:transition spd="slow" advClick="0" advTm="1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752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TOOL</a:t>
            </a:r>
            <a:endParaRPr lang="ko-KR" altLang="en-US" sz="2000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841836" y="1685389"/>
            <a:ext cx="3273241" cy="18895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1824692" y="3650876"/>
            <a:ext cx="130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Jupyter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notebook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4456574" y="1685389"/>
            <a:ext cx="3273241" cy="18895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5880C-6F33-427A-AA0D-F4629C27BBBA}"/>
              </a:ext>
            </a:extLst>
          </p:cNvPr>
          <p:cNvSpPr txBox="1"/>
          <p:nvPr/>
        </p:nvSpPr>
        <p:spPr>
          <a:xfrm>
            <a:off x="5556833" y="3650876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</a:t>
            </a: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Colab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3954748"/>
            <a:ext cx="1164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Language</a:t>
            </a:r>
            <a:endParaRPr lang="ko-KR" altLang="en-US" sz="2000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3951549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04" y="1798947"/>
            <a:ext cx="2952750" cy="1552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213" y="1932297"/>
            <a:ext cx="3219450" cy="141922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071312" y="1685389"/>
            <a:ext cx="3273241" cy="2273264"/>
            <a:chOff x="8071312" y="1685389"/>
            <a:chExt cx="3273241" cy="227326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D8FE2D6-12EE-4DBF-B501-298F56C42CCC}"/>
                </a:ext>
              </a:extLst>
            </p:cNvPr>
            <p:cNvSpPr/>
            <p:nvPr/>
          </p:nvSpPr>
          <p:spPr>
            <a:xfrm>
              <a:off x="8071312" y="1685389"/>
              <a:ext cx="3273241" cy="18895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6D0F78B-F543-4403-AD64-A137AF6B7314}"/>
                </a:ext>
              </a:extLst>
            </p:cNvPr>
            <p:cNvSpPr txBox="1"/>
            <p:nvPr/>
          </p:nvSpPr>
          <p:spPr>
            <a:xfrm>
              <a:off x="9320807" y="3650876"/>
              <a:ext cx="7742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PyCharm</a:t>
              </a:r>
              <a:endPara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2057" y="1703306"/>
              <a:ext cx="2571750" cy="1771650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41836" y="4418373"/>
            <a:ext cx="3273241" cy="2168688"/>
            <a:chOff x="841836" y="4534749"/>
            <a:chExt cx="3273241" cy="216868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BA5128-4942-4284-96FC-02DB8CD3A270}"/>
                </a:ext>
              </a:extLst>
            </p:cNvPr>
            <p:cNvSpPr txBox="1"/>
            <p:nvPr/>
          </p:nvSpPr>
          <p:spPr>
            <a:xfrm>
              <a:off x="2192312" y="6395660"/>
              <a:ext cx="6388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Python</a:t>
              </a:r>
              <a:endPara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A29D85-54ED-4C38-88FC-FC038AB55DC0}"/>
                </a:ext>
              </a:extLst>
            </p:cNvPr>
            <p:cNvSpPr/>
            <p:nvPr/>
          </p:nvSpPr>
          <p:spPr>
            <a:xfrm>
              <a:off x="841836" y="4534749"/>
              <a:ext cx="3273241" cy="18895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748" y="4620806"/>
              <a:ext cx="3002306" cy="1688797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4456983" y="4418373"/>
            <a:ext cx="3273241" cy="2168688"/>
            <a:chOff x="4456983" y="4534749"/>
            <a:chExt cx="3273241" cy="216868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BA5128-4942-4284-96FC-02DB8CD3A270}"/>
                </a:ext>
              </a:extLst>
            </p:cNvPr>
            <p:cNvSpPr txBox="1"/>
            <p:nvPr/>
          </p:nvSpPr>
          <p:spPr>
            <a:xfrm>
              <a:off x="5825349" y="6395660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HTML</a:t>
              </a:r>
              <a:endPara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AA29D85-54ED-4C38-88FC-FC038AB55DC0}"/>
                </a:ext>
              </a:extLst>
            </p:cNvPr>
            <p:cNvSpPr/>
            <p:nvPr/>
          </p:nvSpPr>
          <p:spPr>
            <a:xfrm>
              <a:off x="4456983" y="4534749"/>
              <a:ext cx="3273241" cy="18895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584" y="4625196"/>
              <a:ext cx="1650039" cy="1650039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071311" y="4418373"/>
            <a:ext cx="3273241" cy="2168688"/>
            <a:chOff x="8071311" y="4534749"/>
            <a:chExt cx="3273241" cy="216868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EBA5128-4942-4284-96FC-02DB8CD3A270}"/>
                </a:ext>
              </a:extLst>
            </p:cNvPr>
            <p:cNvSpPr txBox="1"/>
            <p:nvPr/>
          </p:nvSpPr>
          <p:spPr>
            <a:xfrm>
              <a:off x="9523033" y="6395660"/>
              <a:ext cx="4363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CSS</a:t>
              </a:r>
              <a:endPara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AA29D85-54ED-4C38-88FC-FC038AB55DC0}"/>
                </a:ext>
              </a:extLst>
            </p:cNvPr>
            <p:cNvSpPr/>
            <p:nvPr/>
          </p:nvSpPr>
          <p:spPr>
            <a:xfrm>
              <a:off x="8071311" y="4534749"/>
              <a:ext cx="3273241" cy="18895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3613" y="4611656"/>
              <a:ext cx="1228636" cy="1735692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68418"/>
            <a:ext cx="350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Tool &amp; Language</a:t>
            </a:r>
            <a:endParaRPr lang="ko-KR" altLang="en-US" sz="3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137086"/>
      </p:ext>
    </p:extLst>
  </p:cSld>
  <p:clrMapOvr>
    <a:masterClrMapping/>
  </p:clrMapOvr>
  <p:transition spd="slow" advClick="0" advTm="1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1726205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874755"/>
            <a:ext cx="171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</a:t>
            </a:r>
            <a:endParaRPr lang="ko-KR" altLang="en-US" sz="3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19016" y="2164379"/>
            <a:ext cx="3055642" cy="983604"/>
            <a:chOff x="619016" y="2164379"/>
            <a:chExt cx="3055642" cy="9836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619016" y="2164379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spc="-15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4000" b="1" spc="-15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1683407" y="2256712"/>
              <a:ext cx="19912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 개요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D25DEC-4F15-4754-B254-3D7F6BCAC00C}"/>
                </a:ext>
              </a:extLst>
            </p:cNvPr>
            <p:cNvSpPr txBox="1"/>
            <p:nvPr/>
          </p:nvSpPr>
          <p:spPr>
            <a:xfrm>
              <a:off x="1683407" y="2870984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제작 배경 및 필요성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329859" y="2164379"/>
            <a:ext cx="2930608" cy="983604"/>
            <a:chOff x="6163605" y="2164379"/>
            <a:chExt cx="2930608" cy="98360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6163605" y="2164379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spc="-15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4000" b="1" spc="-15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7227996" y="2256712"/>
              <a:ext cx="18662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150" dirty="0">
                  <a:solidFill>
                    <a:srgbClr val="39393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Logic Flow</a:t>
              </a:r>
              <a:endParaRPr lang="ko-KR" altLang="en-US" sz="28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D25DEC-4F15-4754-B254-3D7F6BCAC00C}"/>
                </a:ext>
              </a:extLst>
            </p:cNvPr>
            <p:cNvSpPr txBox="1"/>
            <p:nvPr/>
          </p:nvSpPr>
          <p:spPr>
            <a:xfrm>
              <a:off x="7227996" y="2870984"/>
              <a:ext cx="4748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Logic</a:t>
              </a:r>
              <a:endPara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329859" y="3704346"/>
            <a:ext cx="2715805" cy="985204"/>
            <a:chOff x="6163605" y="4452491"/>
            <a:chExt cx="2715805" cy="985204"/>
          </a:xfrm>
        </p:grpSpPr>
        <p:grpSp>
          <p:nvGrpSpPr>
            <p:cNvPr id="10" name="그룹 9"/>
            <p:cNvGrpSpPr/>
            <p:nvPr/>
          </p:nvGrpSpPr>
          <p:grpSpPr>
            <a:xfrm>
              <a:off x="6163605" y="4452491"/>
              <a:ext cx="2715805" cy="707886"/>
              <a:chOff x="619016" y="5674265"/>
              <a:chExt cx="2715805" cy="70788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C6CD2E-3CC1-4835-B282-AE92CEFFFE97}"/>
                  </a:ext>
                </a:extLst>
              </p:cNvPr>
              <p:cNvSpPr txBox="1"/>
              <p:nvPr/>
            </p:nvSpPr>
            <p:spPr>
              <a:xfrm>
                <a:off x="619016" y="5674265"/>
                <a:ext cx="46198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spc="-150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endParaRPr lang="ko-KR" altLang="en-US" sz="4000" b="1" spc="-15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C245155-BF92-4471-AC62-A87A47A31390}"/>
                  </a:ext>
                </a:extLst>
              </p:cNvPr>
              <p:cNvSpPr txBox="1"/>
              <p:nvPr/>
            </p:nvSpPr>
            <p:spPr>
              <a:xfrm>
                <a:off x="1683407" y="5766598"/>
                <a:ext cx="16514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b="1" spc="-150" dirty="0">
                    <a:solidFill>
                      <a:srgbClr val="393939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기대 효과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DD25DEC-4F15-4754-B254-3D7F6BCAC00C}"/>
                </a:ext>
              </a:extLst>
            </p:cNvPr>
            <p:cNvSpPr txBox="1"/>
            <p:nvPr/>
          </p:nvSpPr>
          <p:spPr>
            <a:xfrm>
              <a:off x="7227996" y="5160696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차별성 및 비교 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19016" y="3704346"/>
            <a:ext cx="3950117" cy="1987946"/>
            <a:chOff x="619016" y="4452491"/>
            <a:chExt cx="3950117" cy="1987946"/>
          </a:xfrm>
        </p:grpSpPr>
        <p:grpSp>
          <p:nvGrpSpPr>
            <p:cNvPr id="6" name="그룹 5"/>
            <p:cNvGrpSpPr/>
            <p:nvPr/>
          </p:nvGrpSpPr>
          <p:grpSpPr>
            <a:xfrm>
              <a:off x="619016" y="4452491"/>
              <a:ext cx="3950117" cy="707886"/>
              <a:chOff x="619016" y="3041851"/>
              <a:chExt cx="3950117" cy="70788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33E10E-6802-4565-A9E8-5457EEEB6662}"/>
                  </a:ext>
                </a:extLst>
              </p:cNvPr>
              <p:cNvSpPr txBox="1"/>
              <p:nvPr/>
            </p:nvSpPr>
            <p:spPr>
              <a:xfrm>
                <a:off x="619016" y="3041851"/>
                <a:ext cx="46198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spc="-150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lang="ko-KR" altLang="en-US" sz="4000" b="1" spc="-15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C73533-A9D9-4EEB-A800-80F0AD62009F}"/>
                  </a:ext>
                </a:extLst>
              </p:cNvPr>
              <p:cNvSpPr txBox="1"/>
              <p:nvPr/>
            </p:nvSpPr>
            <p:spPr>
              <a:xfrm>
                <a:off x="1683407" y="3134184"/>
                <a:ext cx="28857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b="1" spc="-150" dirty="0">
                    <a:solidFill>
                      <a:srgbClr val="393939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 목표 및 내용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D25DEC-4F15-4754-B254-3D7F6BCAC00C}"/>
                </a:ext>
              </a:extLst>
            </p:cNvPr>
            <p:cNvSpPr txBox="1"/>
            <p:nvPr/>
          </p:nvSpPr>
          <p:spPr>
            <a:xfrm>
              <a:off x="1683407" y="5157392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목표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D25DEC-4F15-4754-B254-3D7F6BCAC00C}"/>
                </a:ext>
              </a:extLst>
            </p:cNvPr>
            <p:cNvSpPr txBox="1"/>
            <p:nvPr/>
          </p:nvSpPr>
          <p:spPr>
            <a:xfrm>
              <a:off x="1683407" y="5495050"/>
              <a:ext cx="1063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과정 요약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DD25DEC-4F15-4754-B254-3D7F6BCAC00C}"/>
                </a:ext>
              </a:extLst>
            </p:cNvPr>
            <p:cNvSpPr txBox="1"/>
            <p:nvPr/>
          </p:nvSpPr>
          <p:spPr>
            <a:xfrm>
              <a:off x="1683407" y="5829244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 선정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D25DEC-4F15-4754-B254-3D7F6BCAC00C}"/>
                </a:ext>
              </a:extLst>
            </p:cNvPr>
            <p:cNvSpPr txBox="1"/>
            <p:nvPr/>
          </p:nvSpPr>
          <p:spPr>
            <a:xfrm>
              <a:off x="1683407" y="6163438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 기술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p:transition spd="slow" advClick="0" advTm="1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5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p:transition spd="slow" advClick="0" advTm="1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316" y="4419420"/>
            <a:ext cx="4988819" cy="1995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380" y="1483851"/>
            <a:ext cx="2961532" cy="2645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5193" t="25450"/>
          <a:stretch/>
        </p:blipFill>
        <p:spPr>
          <a:xfrm>
            <a:off x="8892034" y="1483851"/>
            <a:ext cx="3174036" cy="2712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FE7A75E1-B3A8-18AA-233C-3F3DFE0637C2}"/>
              </a:ext>
            </a:extLst>
          </p:cNvPr>
          <p:cNvSpPr/>
          <p:nvPr/>
        </p:nvSpPr>
        <p:spPr>
          <a:xfrm>
            <a:off x="189812" y="1751440"/>
            <a:ext cx="5026446" cy="2225833"/>
          </a:xfrm>
          <a:prstGeom prst="roundRect">
            <a:avLst>
              <a:gd name="adj" fmla="val 108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80000" anchor="ctr"/>
          <a:lstStyle>
            <a:lvl1pPr marL="285750" indent="-285750" latinLnBrk="1">
              <a:defRPr>
                <a:solidFill>
                  <a:schemeClr val="tx1"/>
                </a:solidFill>
                <a:latin typeface="Univers Light" panose="020B0403020202020204" pitchFamily="34" charset="0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Univers Light" panose="020B0403020202020204" pitchFamily="34" charset="0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Univers Light" panose="020B0403020202020204" pitchFamily="34" charset="0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Univers Light" panose="020B0403020202020204" pitchFamily="34" charset="0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Univers Light" panose="020B0403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Univers Light" panose="020B0403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Univers Light" panose="020B0403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Univers Light" panose="020B0403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Univers Light" panose="020B0403020202020204" pitchFamily="34" charset="0"/>
              </a:defRPr>
            </a:lvl9pPr>
          </a:lstStyle>
          <a:p>
            <a:pPr marL="0" indent="0">
              <a:spcBef>
                <a:spcPts val="130"/>
              </a:spcBef>
              <a:spcAft>
                <a:spcPts val="130"/>
              </a:spcAft>
            </a:pPr>
            <a:r>
              <a:rPr lang="ko-KR" altLang="en-US" sz="1600" b="1" spc="-150" dirty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신조어 발달 </a:t>
            </a:r>
            <a:endParaRPr lang="en-US" altLang="ko-KR" sz="1600" b="1" spc="-150" dirty="0">
              <a:solidFill>
                <a:srgbClr val="3751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spcBef>
                <a:spcPts val="130"/>
              </a:spcBef>
              <a:spcAft>
                <a:spcPts val="130"/>
              </a:spcAft>
            </a:pPr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SNS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디지털 커뮤니케이션으로 신조어가 쉽게 만들어지고 퍼져나가는 경향</a:t>
            </a:r>
            <a:endParaRPr lang="en-US" altLang="ko-KR" sz="12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endParaRPr lang="en-US" altLang="ko-KR" sz="1200" b="1" spc="-15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spcBef>
                <a:spcPts val="130"/>
              </a:spcBef>
              <a:spcAft>
                <a:spcPts val="130"/>
              </a:spcAft>
            </a:pPr>
            <a:r>
              <a:rPr lang="ko-KR" altLang="en-US" sz="1600" b="1" spc="-150" dirty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세대 및 그룹 특정</a:t>
            </a:r>
            <a:endParaRPr lang="en-US" altLang="ko-KR" sz="1600" b="1" spc="-150" dirty="0">
              <a:solidFill>
                <a:srgbClr val="3751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spcBef>
                <a:spcPts val="130"/>
              </a:spcBef>
              <a:spcAft>
                <a:spcPts val="130"/>
              </a:spcAft>
            </a:pP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신조어는 특정 세대나 그룹에서 주로 사용되어 커뮤니케이션 장벽 형성 가능</a:t>
            </a:r>
            <a:endParaRPr lang="en-US" altLang="ko-KR" sz="12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endParaRPr lang="en-US" altLang="ko-KR" sz="1200" b="1" spc="-15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spcBef>
                <a:spcPts val="130"/>
              </a:spcBef>
              <a:spcAft>
                <a:spcPts val="130"/>
              </a:spcAft>
            </a:pPr>
            <a:r>
              <a:rPr lang="ko-KR" altLang="en-US" sz="1600" b="1" spc="-150" dirty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 어려움</a:t>
            </a:r>
            <a:endParaRPr lang="en-US" altLang="ko-KR" sz="1600" b="1" spc="-150" dirty="0">
              <a:solidFill>
                <a:srgbClr val="3751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spcBef>
                <a:spcPts val="130"/>
              </a:spcBef>
              <a:spcAft>
                <a:spcPts val="130"/>
              </a:spcAft>
            </a:pP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신조어는 자주 변하고 업데이트되어   따라가기 어려운 특성</a:t>
            </a:r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6" name="대각선 방향의 모서리가 둥근 사각형 35">
            <a:extLst>
              <a:ext uri="{FF2B5EF4-FFF2-40B4-BE49-F238E27FC236}">
                <a16:creationId xmlns:a16="http://schemas.microsoft.com/office/drawing/2014/main" id="{FCD16B5B-1695-33FD-F28A-0A5426D13DC5}"/>
              </a:ext>
            </a:extLst>
          </p:cNvPr>
          <p:cNvSpPr/>
          <p:nvPr/>
        </p:nvSpPr>
        <p:spPr>
          <a:xfrm>
            <a:off x="342220" y="1252865"/>
            <a:ext cx="4473386" cy="404812"/>
          </a:xfrm>
          <a:prstGeom prst="round2DiagRect">
            <a:avLst/>
          </a:prstGeom>
          <a:solidFill>
            <a:srgbClr val="375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rgbClr val="F3F3F3"/>
                </a:solidFill>
                <a:latin typeface="맑은 고딕" panose="020F0502020204030204"/>
                <a:ea typeface="맑은 고딕" panose="020B0503020000020004" pitchFamily="50" charset="-127"/>
              </a:rPr>
              <a:t>세대 간 불통의 원인</a:t>
            </a:r>
            <a:r>
              <a:rPr lang="en-US" altLang="ko-KR" sz="1600" b="1" dirty="0">
                <a:solidFill>
                  <a:srgbClr val="F3F3F3"/>
                </a:solidFill>
                <a:latin typeface="맑은 고딕" panose="020F0502020204030204"/>
                <a:ea typeface="맑은 고딕" panose="020B0503020000020004" pitchFamily="50" charset="-127"/>
              </a:rPr>
              <a:t>,</a:t>
            </a:r>
            <a:r>
              <a:rPr lang="ko-KR" altLang="en-US" sz="1600" b="1" dirty="0">
                <a:solidFill>
                  <a:srgbClr val="F3F3F3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rgbClr val="F3F3F3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1600" b="1" dirty="0">
                <a:solidFill>
                  <a:srgbClr val="F3F3F3"/>
                </a:solidFill>
                <a:latin typeface="맑은 고딕" panose="020F0502020204030204"/>
                <a:ea typeface="맑은 고딕" panose="020B0503020000020004" pitchFamily="50" charset="-127"/>
              </a:rPr>
              <a:t>신조어</a:t>
            </a:r>
            <a:r>
              <a:rPr lang="en-US" altLang="ko-KR" sz="1600" b="1" dirty="0">
                <a:solidFill>
                  <a:srgbClr val="F3F3F3"/>
                </a:solidFill>
                <a:latin typeface="맑은 고딕" panose="020F0502020204030204"/>
                <a:ea typeface="맑은 고딕" panose="020B0503020000020004" pitchFamily="50" charset="-127"/>
              </a:rPr>
              <a:t>’</a:t>
            </a:r>
            <a:endParaRPr lang="ko-KR" altLang="en-US" sz="1600" b="1" dirty="0">
              <a:solidFill>
                <a:srgbClr val="F3F3F3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BC62B295-6C53-298B-238C-2F762C53DFD4}"/>
              </a:ext>
            </a:extLst>
          </p:cNvPr>
          <p:cNvSpPr/>
          <p:nvPr/>
        </p:nvSpPr>
        <p:spPr>
          <a:xfrm>
            <a:off x="189813" y="4687009"/>
            <a:ext cx="5845228" cy="1971486"/>
          </a:xfrm>
          <a:prstGeom prst="roundRect">
            <a:avLst>
              <a:gd name="adj" fmla="val 108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80000" anchor="ctr"/>
          <a:lstStyle/>
          <a:p>
            <a:pPr>
              <a:spcBef>
                <a:spcPts val="130"/>
              </a:spcBef>
              <a:spcAft>
                <a:spcPts val="130"/>
              </a:spcAft>
              <a:defRPr/>
            </a:pPr>
            <a:r>
              <a:rPr lang="ko-KR" altLang="en-US" sz="1600" b="1" spc="-150" dirty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신조어 번역기</a:t>
            </a:r>
            <a:endParaRPr lang="en-US" altLang="ko-KR" sz="1600" b="1" spc="-150" dirty="0">
              <a:solidFill>
                <a:srgbClr val="3751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30"/>
              </a:spcBef>
              <a:spcAft>
                <a:spcPts val="130"/>
              </a:spcAft>
              <a:defRPr/>
            </a:pPr>
            <a:r>
              <a:rPr lang="ko-KR" altLang="en-US" sz="1200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세대간 소통을 도와주고</a:t>
            </a:r>
            <a:r>
              <a:rPr lang="en-US" altLang="ko-KR" sz="1200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신조어에 대한 이해를 쉽게 도와주는 서비스</a:t>
            </a:r>
            <a:endParaRPr lang="en-US" altLang="ko-KR" sz="1200" b="1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30"/>
              </a:spcBef>
              <a:spcAft>
                <a:spcPts val="130"/>
              </a:spcAft>
              <a:defRPr/>
            </a:pPr>
            <a:endParaRPr lang="en-US" altLang="ko-KR" sz="1200" b="1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30"/>
              </a:spcBef>
              <a:spcAft>
                <a:spcPts val="130"/>
              </a:spcAft>
              <a:defRPr/>
            </a:pPr>
            <a:r>
              <a:rPr lang="ko-KR" altLang="en-US" sz="1600" b="1" spc="-150" dirty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익숙하지 않은 사용자</a:t>
            </a:r>
            <a:endParaRPr lang="en-US" altLang="ko-KR" sz="1600" b="1" spc="-150" dirty="0">
              <a:solidFill>
                <a:srgbClr val="3751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30"/>
              </a:spcBef>
              <a:spcAft>
                <a:spcPts val="130"/>
              </a:spcAft>
              <a:defRPr/>
            </a:pPr>
            <a:r>
              <a:rPr lang="ko-KR" altLang="en-US" sz="1200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고령자 및 디지털 기술 미숙한 사람들이 신조어 이해에 도움 받을 수 있음</a:t>
            </a:r>
            <a:endParaRPr lang="en-US" altLang="ko-KR" sz="1200" b="1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30"/>
              </a:spcBef>
              <a:spcAft>
                <a:spcPts val="130"/>
              </a:spcAft>
              <a:defRPr/>
            </a:pPr>
            <a:endParaRPr lang="en-US" altLang="ko-KR" sz="1200" b="1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30"/>
              </a:spcBef>
              <a:spcAft>
                <a:spcPts val="130"/>
              </a:spcAft>
              <a:defRPr/>
            </a:pPr>
            <a:r>
              <a:rPr lang="ko-KR" altLang="en-US" sz="1600" b="1" spc="-150" dirty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 및 광고 업계 활용</a:t>
            </a:r>
            <a:endParaRPr lang="en-US" altLang="ko-KR" sz="1600" b="1" spc="-150" dirty="0">
              <a:solidFill>
                <a:srgbClr val="3751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30"/>
              </a:spcBef>
              <a:spcAft>
                <a:spcPts val="130"/>
              </a:spcAft>
              <a:defRPr/>
            </a:pPr>
            <a:r>
              <a:rPr lang="ko-KR" altLang="en-US" sz="1200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고객과의 효과적인 커뮤니케이션을 위해 이 서비스 활용 가능하며</a:t>
            </a:r>
            <a:r>
              <a:rPr lang="en-US" altLang="ko-KR" sz="1200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소통 </a:t>
            </a:r>
            <a:r>
              <a:rPr lang="ko-KR" altLang="en-US" sz="1200" b="1" spc="-1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원활성</a:t>
            </a:r>
            <a:r>
              <a:rPr lang="ko-KR" altLang="en-US" sz="1200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향상 기대됨</a:t>
            </a:r>
            <a:r>
              <a:rPr lang="en-US" altLang="ko-KR" sz="1200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800" b="1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대각선 방향의 모서리가 둥근 사각형 40">
            <a:extLst>
              <a:ext uri="{FF2B5EF4-FFF2-40B4-BE49-F238E27FC236}">
                <a16:creationId xmlns:a16="http://schemas.microsoft.com/office/drawing/2014/main" id="{8391480D-274C-FEBF-705D-9CF73A9F4E13}"/>
              </a:ext>
            </a:extLst>
          </p:cNvPr>
          <p:cNvSpPr/>
          <p:nvPr/>
        </p:nvSpPr>
        <p:spPr>
          <a:xfrm>
            <a:off x="342220" y="4079474"/>
            <a:ext cx="4473386" cy="404813"/>
          </a:xfrm>
          <a:prstGeom prst="round2DiagRect">
            <a:avLst/>
          </a:prstGeom>
          <a:solidFill>
            <a:srgbClr val="375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rgbClr val="F3F3F3"/>
                </a:solidFill>
                <a:latin typeface="맑은 고딕" panose="020F0502020204030204"/>
                <a:ea typeface="맑은 고딕" panose="020B0503020000020004" pitchFamily="50" charset="-127"/>
              </a:rPr>
              <a:t>공통된 세대 문화 마련 필요성 대두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93357"/>
            <a:ext cx="3940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 배경 및 필요성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208746"/>
            <a:ext cx="745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064920"/>
      </p:ext>
    </p:extLst>
  </p:cSld>
  <p:clrMapOvr>
    <a:masterClrMapping/>
  </p:clrMapOvr>
  <p:transition spd="slow" advClick="0" advTm="1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709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 및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5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812131"/>
      </p:ext>
    </p:extLst>
  </p:cSld>
  <p:clrMapOvr>
    <a:masterClrMapping/>
  </p:clrMapOvr>
  <p:transition spd="slow" advClick="0" advTm="1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8750"/>
            <a:ext cx="3709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 및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33931"/>
            <a:ext cx="610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 </a:t>
            </a:r>
            <a:endParaRPr lang="ko-KR" altLang="en-US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39881" y="1717223"/>
            <a:ext cx="2519028" cy="3535826"/>
            <a:chOff x="839881" y="1717223"/>
            <a:chExt cx="2519028" cy="3535826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1080220" y="5253049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B654C19-A88D-4260-A0B6-7D701D3722FB}"/>
                </a:ext>
              </a:extLst>
            </p:cNvPr>
            <p:cNvSpPr/>
            <p:nvPr/>
          </p:nvSpPr>
          <p:spPr>
            <a:xfrm>
              <a:off x="839881" y="1717223"/>
              <a:ext cx="2519028" cy="3358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pc="-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신조어를 이해하고 </a:t>
              </a:r>
              <a:endPara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b="1" spc="-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일반적 단어 또는 표현</a:t>
              </a:r>
              <a:endPara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b="1" spc="-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대체 및 번역 기능</a:t>
              </a:r>
              <a:endPara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504284" y="1717223"/>
            <a:ext cx="2519028" cy="3535826"/>
            <a:chOff x="3504284" y="1717223"/>
            <a:chExt cx="2519028" cy="3535826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3744623" y="5253049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545E26C-547B-4515-933F-7DC40CC7672A}"/>
                </a:ext>
              </a:extLst>
            </p:cNvPr>
            <p:cNvSpPr/>
            <p:nvPr/>
          </p:nvSpPr>
          <p:spPr>
            <a:xfrm>
              <a:off x="3504284" y="1717223"/>
              <a:ext cx="2519028" cy="33587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pc="-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사용을 하기 위해 </a:t>
              </a:r>
              <a:endPara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b="1" spc="-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이해하기 쉽도록</a:t>
              </a:r>
              <a:endPara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b="1" spc="-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신조어의 적절한 문맥</a:t>
              </a:r>
              <a:endPara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b="1" spc="-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예시 제공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168687" y="1717223"/>
            <a:ext cx="2519028" cy="3535826"/>
            <a:chOff x="6168687" y="1717223"/>
            <a:chExt cx="2519028" cy="353582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6409026" y="5253049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C5DABC-6DB6-478C-AE19-1CFA204533A6}"/>
                </a:ext>
              </a:extLst>
            </p:cNvPr>
            <p:cNvSpPr/>
            <p:nvPr/>
          </p:nvSpPr>
          <p:spPr>
            <a:xfrm>
              <a:off x="6168687" y="1717223"/>
              <a:ext cx="2519028" cy="33587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pc="-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신조어 업데이트를</a:t>
              </a:r>
              <a:endPara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b="1" spc="-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주기적으로 반영</a:t>
              </a:r>
              <a:endPara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b="1" spc="-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변화에 능동적 대응</a:t>
              </a:r>
              <a:endPara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ko-KR" altLang="en-US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833090" y="1717223"/>
            <a:ext cx="2519028" cy="3535826"/>
            <a:chOff x="8833090" y="1717223"/>
            <a:chExt cx="2519028" cy="3535826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9073429" y="5253049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9E883B9-0077-4FD1-9A92-BDC2C9D7720E}"/>
                </a:ext>
              </a:extLst>
            </p:cNvPr>
            <p:cNvSpPr/>
            <p:nvPr/>
          </p:nvSpPr>
          <p:spPr>
            <a:xfrm>
              <a:off x="8833090" y="1717223"/>
              <a:ext cx="2519028" cy="33587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신조어 번역을 통해</a:t>
              </a:r>
              <a:endParaRPr lang="en-US" altLang="ko-KR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en-US" altLang="ko-KR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b="1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세대간 언어적 격차를</a:t>
              </a:r>
              <a:endParaRPr lang="en-US" altLang="ko-KR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en-US" altLang="ko-KR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b="1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해소하는 역할</a:t>
              </a:r>
              <a:endParaRPr lang="en-US" altLang="ko-KR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en-US" altLang="ko-KR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endParaRPr lang="ko-KR" altLang="en-US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313096" y="6551112"/>
            <a:ext cx="1866378" cy="281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2364584"/>
      </p:ext>
    </p:extLst>
  </p:cSld>
  <p:clrMapOvr>
    <a:masterClrMapping/>
  </p:clrMapOvr>
  <p:transition spd="slow" advClick="0" advTm="1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76730"/>
            <a:ext cx="3709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 및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92119"/>
            <a:ext cx="610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 </a:t>
            </a:r>
            <a:endParaRPr lang="ko-KR" altLang="en-US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521327" y="2305945"/>
            <a:ext cx="77617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 1</a:t>
            </a:r>
            <a:endParaRPr lang="ko-KR" altLang="en-US" spc="-150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303128" y="2305945"/>
            <a:ext cx="77617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 2</a:t>
            </a:r>
            <a:endParaRPr lang="ko-KR" altLang="en-US" spc="-150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7062486" y="2305945"/>
            <a:ext cx="77617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 3</a:t>
            </a:r>
            <a:endParaRPr lang="ko-KR" altLang="en-US" spc="-150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812815" y="2305945"/>
            <a:ext cx="77617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 4</a:t>
            </a:r>
            <a:endParaRPr lang="ko-KR" altLang="en-US" spc="-150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1069717" y="3044218"/>
            <a:ext cx="1682895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,SNS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소스에서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신조어와 예시를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말뭉치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807372" y="3026946"/>
            <a:ext cx="1682895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모델 코퍼스에 수집된 신조어 말뭉치를 추가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이를 기반으로 모델 학습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Transformer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모델 사용 예정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609125" y="3037944"/>
            <a:ext cx="1682895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학습된 모델을 통해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제공하면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그에 대응하는 일반적인 표현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단어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이해를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돕기위한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적절한 예제 문제 제공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359188" y="3012048"/>
            <a:ext cx="1682895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완성 후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지속적 관찰 추가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학습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변화무쌍한 신조어 업데이트 적용 예정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 요약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908855"/>
      </p:ext>
    </p:extLst>
  </p:cSld>
  <p:clrMapOvr>
    <a:masterClrMapping/>
  </p:clrMapOvr>
  <p:transition spd="slow" advClick="0" advTm="1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68418"/>
            <a:ext cx="2097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83807"/>
            <a:ext cx="610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 </a:t>
            </a:r>
            <a:endParaRPr lang="ko-KR" altLang="en-US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BA5128-4942-4284-96FC-02DB8CD3A270}"/>
              </a:ext>
            </a:extLst>
          </p:cNvPr>
          <p:cNvSpPr txBox="1"/>
          <p:nvPr/>
        </p:nvSpPr>
        <p:spPr>
          <a:xfrm>
            <a:off x="793801" y="4201100"/>
            <a:ext cx="384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전이 학습</a:t>
            </a:r>
            <a:r>
              <a:rPr lang="en-US" altLang="ko-KR" sz="2400" b="1" spc="-150" dirty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(Transfer Learning)</a:t>
            </a:r>
            <a:endParaRPr lang="ko-KR" altLang="en-US" sz="2400" b="1" spc="-150" dirty="0">
              <a:solidFill>
                <a:srgbClr val="3751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793801" y="1595106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처리</a:t>
            </a:r>
            <a:r>
              <a:rPr lang="en-US" altLang="ko-KR" sz="2400" b="1" spc="-150" dirty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(NLP)</a:t>
            </a:r>
            <a:endParaRPr lang="ko-KR" altLang="en-US" sz="2400" b="1" spc="-150" dirty="0">
              <a:solidFill>
                <a:srgbClr val="3751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5880C-6F33-427A-AA0D-F4629C27BBBA}"/>
              </a:ext>
            </a:extLst>
          </p:cNvPr>
          <p:cNvSpPr txBox="1"/>
          <p:nvPr/>
        </p:nvSpPr>
        <p:spPr>
          <a:xfrm>
            <a:off x="6820526" y="1595105"/>
            <a:ext cx="3122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err="1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r>
              <a:rPr lang="en-US" altLang="ko-KR" sz="2400" b="1" spc="-150" dirty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2400" b="1" spc="-150" dirty="0">
              <a:solidFill>
                <a:srgbClr val="3751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97333E-462F-4784-87FB-94DFECD2F011}"/>
              </a:ext>
            </a:extLst>
          </p:cNvPr>
          <p:cNvSpPr txBox="1"/>
          <p:nvPr/>
        </p:nvSpPr>
        <p:spPr>
          <a:xfrm>
            <a:off x="6751085" y="4201099"/>
            <a:ext cx="307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rgbClr val="3751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Attention Mechanism</a:t>
            </a:r>
            <a:endParaRPr lang="ko-KR" altLang="en-US" sz="2400" b="1" spc="-150" dirty="0">
              <a:solidFill>
                <a:srgbClr val="3751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F335AD-9242-4BFA-A736-00EAA5C720F9}"/>
              </a:ext>
            </a:extLst>
          </p:cNvPr>
          <p:cNvSpPr txBox="1"/>
          <p:nvPr/>
        </p:nvSpPr>
        <p:spPr>
          <a:xfrm>
            <a:off x="793801" y="2111501"/>
            <a:ext cx="4187347" cy="1210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30"/>
              </a:spcBef>
              <a:spcAft>
                <a:spcPts val="130"/>
              </a:spcAft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분류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(Text Classification)</a:t>
            </a:r>
          </a:p>
          <a:p>
            <a:pPr>
              <a:spcBef>
                <a:spcPts val="130"/>
              </a:spcBef>
              <a:spcAft>
                <a:spcPts val="130"/>
              </a:spcAft>
            </a:pP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30"/>
              </a:spcBef>
              <a:spcAft>
                <a:spcPts val="130"/>
              </a:spcAft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개체명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인식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(Named Entity Recognition, NER)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30"/>
              </a:spcBef>
              <a:spcAft>
                <a:spcPts val="130"/>
              </a:spcAft>
            </a:pP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30"/>
              </a:spcBef>
              <a:spcAft>
                <a:spcPts val="130"/>
              </a:spcAft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품사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태깅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(Part-of-Speech Tagging, POS)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F335AD-9242-4BFA-A736-00EAA5C720F9}"/>
              </a:ext>
            </a:extLst>
          </p:cNvPr>
          <p:cNvSpPr txBox="1"/>
          <p:nvPr/>
        </p:nvSpPr>
        <p:spPr>
          <a:xfrm>
            <a:off x="6820526" y="2111501"/>
            <a:ext cx="3461632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30"/>
              </a:spcBef>
              <a:spcAft>
                <a:spcPts val="130"/>
              </a:spcAft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인공신경망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(ANN)</a:t>
            </a:r>
          </a:p>
          <a:p>
            <a:pPr>
              <a:spcBef>
                <a:spcPts val="130"/>
              </a:spcBef>
              <a:spcAft>
                <a:spcPts val="130"/>
              </a:spcAft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30"/>
              </a:spcBef>
              <a:spcAft>
                <a:spcPts val="130"/>
              </a:spcAft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순환 신경망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(RNN)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F335AD-9242-4BFA-A736-00EAA5C720F9}"/>
              </a:ext>
            </a:extLst>
          </p:cNvPr>
          <p:cNvSpPr txBox="1"/>
          <p:nvPr/>
        </p:nvSpPr>
        <p:spPr>
          <a:xfrm>
            <a:off x="875103" y="4762516"/>
            <a:ext cx="4187347" cy="78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30"/>
              </a:spcBef>
              <a:spcAft>
                <a:spcPts val="130"/>
              </a:spcAft>
              <a:buAutoNum type="arabicPeriod"/>
            </a:pPr>
            <a:r>
              <a:rPr lang="ko-KR" altLang="en-US" sz="1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사전 훈련된 모델</a:t>
            </a:r>
            <a:endParaRPr lang="en-US" altLang="ko-KR" sz="14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spcBef>
                <a:spcPts val="130"/>
              </a:spcBef>
              <a:spcAft>
                <a:spcPts val="130"/>
              </a:spcAft>
              <a:buAutoNum type="arabicPeriod"/>
            </a:pPr>
            <a:endParaRPr lang="en-US" altLang="ko-KR" sz="14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spcBef>
                <a:spcPts val="130"/>
              </a:spcBef>
              <a:spcAft>
                <a:spcPts val="130"/>
              </a:spcAft>
              <a:buAutoNum type="arabicPeriod"/>
            </a:pPr>
            <a:r>
              <a:rPr lang="ko-KR" altLang="en-US" sz="1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 조정</a:t>
            </a:r>
            <a:endParaRPr lang="en-US" altLang="ko-KR" sz="14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F335AD-9242-4BFA-A736-00EAA5C720F9}"/>
              </a:ext>
            </a:extLst>
          </p:cNvPr>
          <p:cNvSpPr txBox="1"/>
          <p:nvPr/>
        </p:nvSpPr>
        <p:spPr>
          <a:xfrm>
            <a:off x="6751085" y="4762516"/>
            <a:ext cx="4187347" cy="78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30"/>
              </a:spcBef>
              <a:spcAft>
                <a:spcPts val="130"/>
              </a:spcAft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시퀀스 투 시퀀스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(Seq2Seq)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30"/>
              </a:spcBef>
              <a:spcAft>
                <a:spcPts val="130"/>
              </a:spcAft>
            </a:pP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30"/>
              </a:spcBef>
              <a:spcAft>
                <a:spcPts val="130"/>
              </a:spcAft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트랜스포머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(Transformer)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385437"/>
      </p:ext>
    </p:extLst>
  </p:cSld>
  <p:clrMapOvr>
    <a:masterClrMapping/>
  </p:clrMapOvr>
  <p:transition spd="slow" advClick="0" advTm="1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043"/>
            <a:ext cx="3709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 및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200432"/>
            <a:ext cx="610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 </a:t>
            </a:r>
            <a:endParaRPr lang="ko-KR" altLang="en-US" sz="1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1395896" y="1893328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7463625" y="1893328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F335AD-9242-4BFA-A736-00EAA5C720F9}"/>
              </a:ext>
            </a:extLst>
          </p:cNvPr>
          <p:cNvSpPr txBox="1"/>
          <p:nvPr/>
        </p:nvSpPr>
        <p:spPr>
          <a:xfrm>
            <a:off x="1791147" y="5433937"/>
            <a:ext cx="25419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신조어 이해</a:t>
            </a:r>
            <a:r>
              <a:rPr lang="en-US" altLang="ko-KR" sz="1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ko-KR" altLang="en-US" sz="1400" b="1" spc="-150" dirty="0" err="1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일상단어로</a:t>
            </a:r>
            <a:r>
              <a:rPr lang="ko-KR" altLang="en-US" sz="1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변환</a:t>
            </a:r>
            <a:endParaRPr lang="en-US" altLang="ko-KR" sz="14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sz="14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신조어에 적절한 문맥 제공</a:t>
            </a:r>
            <a:endParaRPr lang="en-US" altLang="ko-KR" sz="14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4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세대간 원활한 소통 유도</a:t>
            </a:r>
            <a:r>
              <a:rPr lang="en-US" altLang="ko-KR" sz="1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B71A00-85F1-4713-9F2D-29E0732C8014}"/>
              </a:ext>
            </a:extLst>
          </p:cNvPr>
          <p:cNvSpPr txBox="1"/>
          <p:nvPr/>
        </p:nvSpPr>
        <p:spPr>
          <a:xfrm>
            <a:off x="2460048" y="1389154"/>
            <a:ext cx="120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20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EEFA88-3BDB-4986-A4E8-1D056235E726}"/>
              </a:ext>
            </a:extLst>
          </p:cNvPr>
          <p:cNvSpPr txBox="1"/>
          <p:nvPr/>
        </p:nvSpPr>
        <p:spPr>
          <a:xfrm>
            <a:off x="7964443" y="5433937"/>
            <a:ext cx="23308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 </a:t>
            </a:r>
            <a:r>
              <a:rPr lang="ko-KR" altLang="en-US" sz="1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 다양한 신조어 수집</a:t>
            </a:r>
            <a:endParaRPr lang="en-US" altLang="ko-KR" sz="14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4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언어 모델에 신조어 추가</a:t>
            </a:r>
            <a:endParaRPr lang="en-US" altLang="ko-KR" sz="14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400" b="1" spc="-15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신조어 업데이트</a:t>
            </a:r>
            <a:r>
              <a:rPr lang="en-US" altLang="ko-KR" sz="14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94904B-FC61-4D90-BA0A-83761D16208E}"/>
              </a:ext>
            </a:extLst>
          </p:cNvPr>
          <p:cNvSpPr txBox="1"/>
          <p:nvPr/>
        </p:nvSpPr>
        <p:spPr>
          <a:xfrm>
            <a:off x="8800287" y="1389154"/>
            <a:ext cx="659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936" y="2340368"/>
            <a:ext cx="2438400" cy="2438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665" y="234036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56184"/>
      </p:ext>
    </p:extLst>
  </p:cSld>
  <p:clrMapOvr>
    <a:masterClrMapping/>
  </p:clrMapOvr>
  <p:transition spd="slow" advClick="0" advTm="1000">
    <p:fade/>
  </p:transition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759</Words>
  <Application>Microsoft Office PowerPoint</Application>
  <PresentationFormat>와이드스크린</PresentationFormat>
  <Paragraphs>216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Apple SD Gothic Neo</vt:lpstr>
      <vt:lpstr>Gantari</vt:lpstr>
      <vt:lpstr>Golos Text</vt:lpstr>
      <vt:lpstr>Golos Text Medium</vt:lpstr>
      <vt:lpstr>Inter var</vt:lpstr>
      <vt:lpstr>Söhne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준호 김</cp:lastModifiedBy>
  <cp:revision>274</cp:revision>
  <dcterms:created xsi:type="dcterms:W3CDTF">2020-09-07T02:34:06Z</dcterms:created>
  <dcterms:modified xsi:type="dcterms:W3CDTF">2023-08-17T04:56:04Z</dcterms:modified>
</cp:coreProperties>
</file>